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280" r:id="rId3"/>
    <p:sldId id="284" r:id="rId4"/>
    <p:sldId id="285" r:id="rId5"/>
    <p:sldId id="287" r:id="rId6"/>
    <p:sldId id="286" r:id="rId7"/>
    <p:sldId id="283"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6" r:id="rId27"/>
    <p:sldId id="277" r:id="rId28"/>
    <p:sldId id="278" r:id="rId29"/>
    <p:sldId id="281" r:id="rId30"/>
    <p:sldId id="282"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B82393B0-7931-4844-9DE2-21552B6673D3}" type="datetimeFigureOut">
              <a:rPr lang="en-US"/>
              <a:pPr>
                <a:defRPr/>
              </a:pPr>
              <a:t>9/5/2013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1165E87-CF49-4D4E-90E4-427717DB120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A3DEC6B-4C7D-4D28-9B02-66DC04373587}"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D756D3-8D50-48D3-A85A-63DCD0F0726B}" type="slidenum">
              <a:rPr lang="en-US"/>
              <a:pPr fontAlgn="base">
                <a:spcBef>
                  <a:spcPct val="0"/>
                </a:spcBef>
                <a:spcAft>
                  <a:spcPct val="0"/>
                </a:spcAft>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1D456F-20DA-4313-A34E-154DF6448913}" type="slidenum">
              <a:rPr lang="en-US"/>
              <a:pPr fontAlgn="base">
                <a:spcBef>
                  <a:spcPct val="0"/>
                </a:spcBef>
                <a:spcAft>
                  <a:spcPct val="0"/>
                </a:spcAft>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51A0BD5-3C61-448E-BE21-19B91D23B12C}" type="slidenum">
              <a:rPr lang="en-US"/>
              <a:pPr fontAlgn="base">
                <a:spcBef>
                  <a:spcPct val="0"/>
                </a:spcBef>
                <a:spcAft>
                  <a:spcPct val="0"/>
                </a:spcAft>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EE7D29-0CFE-4BFB-8977-C0EBB4E90B02}" type="slidenum">
              <a:rPr lang="en-US"/>
              <a:pPr fontAlgn="base">
                <a:spcBef>
                  <a:spcPct val="0"/>
                </a:spcBef>
                <a:spcAft>
                  <a:spcPct val="0"/>
                </a:spcAft>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FF6A51-9320-428A-A3D7-9A86ECDB56C5}" type="slidenum">
              <a:rPr lang="en-US"/>
              <a:pPr fontAlgn="base">
                <a:spcBef>
                  <a:spcPct val="0"/>
                </a:spcBef>
                <a:spcAft>
                  <a:spcPct val="0"/>
                </a:spcAft>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BFE52F7-ECCB-4603-8C4E-84552C28D0D9}" type="slidenum">
              <a:rPr lang="en-US"/>
              <a:pPr fontAlgn="base">
                <a:spcBef>
                  <a:spcPct val="0"/>
                </a:spcBef>
                <a:spcAft>
                  <a:spcPct val="0"/>
                </a:spcAft>
              </a:pPr>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A8E0B51-B08B-4FE1-A623-1A56F99278C3}" type="slidenum">
              <a:rPr lang="en-US"/>
              <a:pPr fontAlgn="base">
                <a:spcBef>
                  <a:spcPct val="0"/>
                </a:spcBef>
                <a:spcAft>
                  <a:spcPct val="0"/>
                </a:spcAft>
              </a:pPr>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9E2FD61-2454-4EA6-B67A-CAC6D0CFB2AD}" type="slidenum">
              <a:rPr lang="en-US"/>
              <a:pPr fontAlgn="base">
                <a:spcBef>
                  <a:spcPct val="0"/>
                </a:spcBef>
                <a:spcAft>
                  <a:spcPct val="0"/>
                </a:spcAft>
              </a:pPr>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8CF6DD-815F-49BD-BBA1-9CCA65A3072F}" type="slidenum">
              <a:rPr lang="en-US"/>
              <a:pPr fontAlgn="base">
                <a:spcBef>
                  <a:spcPct val="0"/>
                </a:spcBef>
                <a:spcAft>
                  <a:spcPct val="0"/>
                </a:spcAft>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fld id="{B52B81B0-4DF9-4D8C-A92A-8E16B000F5C0}" type="datetimeFigureOut">
              <a:rPr lang="en-US"/>
              <a:pPr>
                <a:defRPr/>
              </a:pPr>
              <a:t>9/5/2013</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CA837E04-4F6A-4AEC-9363-740AD0908D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AB5F2D-81F2-431A-ACD8-4AA2E68E702D}" type="datetimeFigureOut">
              <a:rPr lang="en-US"/>
              <a:pPr>
                <a:defRPr/>
              </a:pPr>
              <a:t>9/5/2013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8EDF4839-6E1C-4ABD-8FF9-05571549B7B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F51E395A-B55D-43B7-B9BD-3A44AC3F6F8F}" type="datetimeFigureOut">
              <a:rPr lang="en-US"/>
              <a:pPr>
                <a:defRPr/>
              </a:pPr>
              <a:t>9/5/2013</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2431C7E9-708D-455F-AAAD-23A1EAE5950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DD53DB71-60E0-47AB-AF30-A2D6A29595E0}" type="datetimeFigureOut">
              <a:rPr lang="en-US"/>
              <a:pPr>
                <a:defRPr/>
              </a:pPr>
              <a:t>9/5/2013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C834DF17-7E2C-42E8-8A74-0ACB190DB34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fld id="{CAF681F2-C54E-4776-995E-70A911E1E3CA}" type="datetimeFigureOut">
              <a:rPr lang="en-US"/>
              <a:pPr>
                <a:defRPr/>
              </a:pPr>
              <a:t>9/5/2013</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smtClean="0"/>
            </a:lvl1pPr>
          </a:lstStyle>
          <a:p>
            <a:pPr>
              <a:defRPr/>
            </a:pPr>
            <a:fld id="{7715EA30-E2B0-472C-B22E-6361B100E27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02A5A5FE-583F-483F-847A-B70CA934C1D8}" type="datetimeFigureOut">
              <a:rPr lang="en-US"/>
              <a:pPr>
                <a:defRPr/>
              </a:pPr>
              <a:t>9/5/2013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E7F3B15C-F757-4860-AE71-94FDAE3271B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8" name="Date Placeholder 1"/>
          <p:cNvSpPr>
            <a:spLocks noGrp="1"/>
          </p:cNvSpPr>
          <p:nvPr>
            <p:ph type="dt" sz="half" idx="10"/>
          </p:nvPr>
        </p:nvSpPr>
        <p:spPr/>
        <p:txBody>
          <a:bodyPr/>
          <a:lstStyle>
            <a:lvl1pPr>
              <a:defRPr/>
            </a:lvl1pPr>
          </a:lstStyle>
          <a:p>
            <a:pPr>
              <a:defRPr/>
            </a:pPr>
            <a:fld id="{9B305ABD-9B73-4760-AA27-0A3DCB0E1066}" type="datetimeFigureOut">
              <a:rPr lang="en-US"/>
              <a:pPr>
                <a:defRPr/>
              </a:pPr>
              <a:t>9/5/2013</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smtClean="0">
                <a:solidFill>
                  <a:srgbClr val="FFFFFF"/>
                </a:solidFill>
              </a:defRPr>
            </a:lvl1pPr>
          </a:lstStyle>
          <a:p>
            <a:pPr>
              <a:defRPr/>
            </a:pPr>
            <a:fld id="{96055128-F25E-43A7-82C1-B7A8F7C6089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smtClean="0">
                <a:solidFill>
                  <a:schemeClr val="accent3">
                    <a:shade val="75000"/>
                  </a:schemeClr>
                </a:solidFill>
              </a:defRPr>
            </a:lvl1pPr>
          </a:lstStyle>
          <a:p>
            <a:pPr>
              <a:defRPr/>
            </a:pPr>
            <a:fld id="{4F549974-D2D7-4F01-84FB-27D476E1B7F6}"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fld id="{D9EFD3D1-B484-43D7-838E-78770DF03400}" type="datetimeFigureOut">
              <a:rPr lang="en-US"/>
              <a:pPr>
                <a:defRPr/>
              </a:pPr>
              <a:t>9/5/2013</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76660630-4B22-40FD-95F2-DBEEA95E73A9}"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F1C76C57-6A3A-4804-A7B9-9AF654E044C7}" type="datetimeFigureOut">
              <a:rPr lang="en-US"/>
              <a:pPr>
                <a:defRPr/>
              </a:pPr>
              <a:t>9/5/2013</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DD2E6A-2405-415F-8C8E-1F81BE38FCF2}" type="datetimeFigureOut">
              <a:rPr lang="en-US"/>
              <a:pPr>
                <a:defRPr/>
              </a:pPr>
              <a:t>9/5/2013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5D04CD-B3C9-4E73-B7DB-52C4AA4F4172}"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BECE9D0B-2C03-446F-AB19-06B160E34D89}" type="slidenum">
              <a:rPr lang="en-US"/>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fld id="{D0554ED6-47A4-4635-9E92-2EC5E9D9CB77}" type="datetimeFigureOut">
              <a:rPr lang="en-US"/>
              <a:pPr>
                <a:defRPr/>
              </a:pPr>
              <a:t>9/5/2013</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smtClean="0">
                <a:solidFill>
                  <a:srgbClr val="FFFFFF"/>
                </a:solidFill>
                <a:latin typeface="+mn-lt"/>
              </a:defRPr>
            </a:lvl1pPr>
          </a:lstStyle>
          <a:p>
            <a:pPr>
              <a:defRPr/>
            </a:pPr>
            <a:fld id="{3BE70B65-1D26-4521-9279-95D23616896E}" type="datetimeFigureOut">
              <a:rPr lang="en-US"/>
              <a:pPr>
                <a:defRPr/>
              </a:pPr>
              <a:t>9/5/2013</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smtClean="0">
                <a:solidFill>
                  <a:schemeClr val="accent3">
                    <a:shade val="75000"/>
                  </a:schemeClr>
                </a:solidFill>
                <a:latin typeface="+mn-lt"/>
              </a:defRPr>
            </a:lvl1pPr>
          </a:lstStyle>
          <a:p>
            <a:pPr>
              <a:defRPr/>
            </a:pPr>
            <a:fld id="{6FD8315F-95C8-48B3-8A8C-C5B2E0F19583}"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rtl="0" fontAlgn="base">
        <a:spcBef>
          <a:spcPct val="0"/>
        </a:spcBef>
        <a:spcAft>
          <a:spcPct val="0"/>
        </a:spcAft>
        <a:defRPr sz="3300" kern="1200">
          <a:solidFill>
            <a:srgbClr val="7B9899"/>
          </a:solidFill>
          <a:latin typeface="+mj-lt"/>
          <a:ea typeface="+mj-ea"/>
          <a:cs typeface="+mj-cs"/>
        </a:defRPr>
      </a:lvl1pPr>
      <a:lvl2pPr algn="ctr" rtl="0" fontAlgn="base">
        <a:spcBef>
          <a:spcPct val="0"/>
        </a:spcBef>
        <a:spcAft>
          <a:spcPct val="0"/>
        </a:spcAft>
        <a:defRPr sz="3300">
          <a:solidFill>
            <a:srgbClr val="7B9899"/>
          </a:solidFill>
          <a:latin typeface="Georgia" pitchFamily="18" charset="0"/>
        </a:defRPr>
      </a:lvl2pPr>
      <a:lvl3pPr algn="ctr" rtl="0" fontAlgn="base">
        <a:spcBef>
          <a:spcPct val="0"/>
        </a:spcBef>
        <a:spcAft>
          <a:spcPct val="0"/>
        </a:spcAft>
        <a:defRPr sz="3300">
          <a:solidFill>
            <a:srgbClr val="7B9899"/>
          </a:solidFill>
          <a:latin typeface="Georgia" pitchFamily="18" charset="0"/>
        </a:defRPr>
      </a:lvl3pPr>
      <a:lvl4pPr algn="ctr" rtl="0" fontAlgn="base">
        <a:spcBef>
          <a:spcPct val="0"/>
        </a:spcBef>
        <a:spcAft>
          <a:spcPct val="0"/>
        </a:spcAft>
        <a:defRPr sz="3300">
          <a:solidFill>
            <a:srgbClr val="7B9899"/>
          </a:solidFill>
          <a:latin typeface="Georgia" pitchFamily="18" charset="0"/>
        </a:defRPr>
      </a:lvl4pPr>
      <a:lvl5pPr algn="ctr" rtl="0" fontAlgn="base">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fontAlgn="base">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fontAlgn="base">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fontAlgn="base">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fontAlgn="base">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AGRI_FOTO/SAWAH.pptx"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id.wikipedia.org/wiki/Masyarakat" TargetMode="External"/><Relationship Id="rId7" Type="http://schemas.openxmlformats.org/officeDocument/2006/relationships/hyperlink" Target="http://id.wikipedia.org/wiki/Ilm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id.wikipedia.org/wiki/%C3%89mile_Durkheim" TargetMode="External"/><Relationship Id="rId5" Type="http://schemas.openxmlformats.org/officeDocument/2006/relationships/hyperlink" Target="http://id.wikipedia.org/wiki/August_Comte" TargetMode="External"/><Relationship Id="rId4" Type="http://schemas.openxmlformats.org/officeDocument/2006/relationships/hyperlink" Target="http://id.wikipedia.org/wiki/Perancis"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id.wikipedia.org/w/index.php?title=George_Simmel&amp;action=edit" TargetMode="External"/><Relationship Id="rId3" Type="http://schemas.openxmlformats.org/officeDocument/2006/relationships/hyperlink" Target="http://id.wikipedia.org/wiki/Masyarakat" TargetMode="External"/><Relationship Id="rId7" Type="http://schemas.openxmlformats.org/officeDocument/2006/relationships/hyperlink" Target="http://id.wikipedia.org/wiki/Emile_Durkhei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id.wikipedia.org/wiki/Karl_Marx" TargetMode="External"/><Relationship Id="rId5" Type="http://schemas.openxmlformats.org/officeDocument/2006/relationships/hyperlink" Target="http://id.wikipedia.org/wiki/Herbert_Spencer" TargetMode="External"/><Relationship Id="rId4" Type="http://schemas.openxmlformats.org/officeDocument/2006/relationships/hyperlink" Target="http://id.wikipedia.org/w/index.php?title=Pitirim_Sorokin&amp;action=edit" TargetMode="External"/><Relationship Id="rId9" Type="http://schemas.openxmlformats.org/officeDocument/2006/relationships/hyperlink" Target="http://id.wikipedia.org/wiki/Max_Weber"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id.wikipedia.org/wiki/Ilmu" TargetMode="External"/><Relationship Id="rId7" Type="http://schemas.openxmlformats.org/officeDocument/2006/relationships/hyperlink" Target="http://id.wikipedia.org/wiki/%C3%89mile_Durkhei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id.wikipedia.org/wiki/August_Comte" TargetMode="External"/><Relationship Id="rId5" Type="http://schemas.openxmlformats.org/officeDocument/2006/relationships/hyperlink" Target="http://id.wikipedia.org/wiki/Perancis" TargetMode="External"/><Relationship Id="rId4" Type="http://schemas.openxmlformats.org/officeDocument/2006/relationships/hyperlink" Target="http://id.wikipedia.org/wiki/Masyarakat"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mailto:yonariza@gmail.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fontAlgn="auto">
              <a:spcAft>
                <a:spcPts val="0"/>
              </a:spcAft>
              <a:buFont typeface="Wingdings 2"/>
              <a:buNone/>
              <a:defRPr/>
            </a:pPr>
            <a:r>
              <a:rPr lang="en-US" dirty="0" err="1" smtClean="0"/>
              <a:t>Dosen</a:t>
            </a:r>
            <a:endParaRPr lang="en-US" dirty="0" smtClean="0"/>
          </a:p>
          <a:p>
            <a:pPr fontAlgn="auto">
              <a:spcAft>
                <a:spcPts val="0"/>
              </a:spcAft>
              <a:buFont typeface="Wingdings 2"/>
              <a:buNone/>
              <a:defRPr/>
            </a:pPr>
            <a:r>
              <a:rPr lang="en-US" dirty="0" smtClean="0"/>
              <a:t>Ir. Yonariza, M.Sc. </a:t>
            </a:r>
            <a:r>
              <a:rPr lang="en-US" dirty="0" err="1" smtClean="0"/>
              <a:t>phd</a:t>
            </a:r>
            <a:endParaRPr lang="en-US" dirty="0" smtClean="0"/>
          </a:p>
          <a:p>
            <a:pPr fontAlgn="auto">
              <a:spcAft>
                <a:spcPts val="0"/>
              </a:spcAft>
              <a:buFont typeface="Wingdings 2"/>
              <a:buNone/>
              <a:defRPr/>
            </a:pPr>
            <a:r>
              <a:rPr lang="en-US" dirty="0" smtClean="0"/>
              <a:t>FERDINAL ASFUL, SP, MSI </a:t>
            </a:r>
            <a:endParaRPr lang="en-US" dirty="0"/>
          </a:p>
        </p:txBody>
      </p:sp>
      <p:sp>
        <p:nvSpPr>
          <p:cNvPr id="13315" name="Title 1"/>
          <p:cNvSpPr>
            <a:spLocks noGrp="1"/>
          </p:cNvSpPr>
          <p:nvPr>
            <p:ph type="ctrTitle"/>
          </p:nvPr>
        </p:nvSpPr>
        <p:spPr/>
        <p:txBody>
          <a:bodyPr/>
          <a:lstStyle/>
          <a:p>
            <a:r>
              <a:rPr lang="id-ID" b="1" smtClean="0"/>
              <a:t>Sosiologi  dan Kebudayaan </a:t>
            </a:r>
            <a:r>
              <a:rPr lang="en-US" b="1" smtClean="0"/>
              <a:t>P</a:t>
            </a:r>
            <a:r>
              <a:rPr lang="id-ID" b="1" smtClean="0"/>
              <a:t>ertanian</a:t>
            </a:r>
            <a:endParaRPr lang="en-US" b="1"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hlinkClick r:id="rId2" action="ppaction://hlinkpres?slideindex=1&amp;slidetitle="/>
          </p:cNvPr>
          <p:cNvSpPr txBox="1"/>
          <p:nvPr/>
        </p:nvSpPr>
        <p:spPr>
          <a:xfrm>
            <a:off x="1752600" y="2286000"/>
            <a:ext cx="6096000" cy="1754326"/>
          </a:xfrm>
          <a:prstGeom prst="rect">
            <a:avLst/>
          </a:prstGeom>
          <a:noFill/>
        </p:spPr>
        <p:txBody>
          <a:bodyPr wrap="square" rtlCol="0">
            <a:spAutoFit/>
          </a:bodyPr>
          <a:lstStyle/>
          <a:p>
            <a:pPr algn="ctr"/>
            <a:r>
              <a:rPr lang="en-US" sz="3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ILUSTRASI SOSIOLOGI DAN KEBUDAYAAN PETANIAN</a:t>
            </a:r>
            <a:endPar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6.jpg"/>
          <p:cNvPicPr>
            <a:picLocks noChangeAspect="1"/>
          </p:cNvPicPr>
          <p:nvPr/>
        </p:nvPicPr>
        <p:blipFill>
          <a:blip r:embed="rId2" cstate="print"/>
          <a:stretch>
            <a:fillRect/>
          </a:stretch>
        </p:blipFill>
        <p:spPr>
          <a:xfrm>
            <a:off x="621792" y="466344"/>
            <a:ext cx="7900416" cy="5925312"/>
          </a:xfrm>
          <a:prstGeom prst="rect">
            <a:avLst/>
          </a:prstGeom>
        </p:spPr>
      </p:pic>
      <p:pic>
        <p:nvPicPr>
          <p:cNvPr id="3" name="Picture 2" descr="066.jpg"/>
          <p:cNvPicPr>
            <a:picLocks noChangeAspect="1"/>
          </p:cNvPicPr>
          <p:nvPr/>
        </p:nvPicPr>
        <p:blipFill>
          <a:blip r:embed="rId2" cstate="print"/>
          <a:stretch>
            <a:fillRect/>
          </a:stretch>
        </p:blipFill>
        <p:spPr>
          <a:xfrm>
            <a:off x="621792" y="466344"/>
            <a:ext cx="7900416" cy="592531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032010119.jpg"/>
          <p:cNvPicPr>
            <a:picLocks noChangeAspect="1"/>
          </p:cNvPicPr>
          <p:nvPr/>
        </p:nvPicPr>
        <p:blipFill>
          <a:blip r:embed="rId2" cstate="print"/>
          <a:stretch>
            <a:fillRect/>
          </a:stretch>
        </p:blipFill>
        <p:spPr>
          <a:xfrm>
            <a:off x="621792" y="466344"/>
            <a:ext cx="7900416" cy="592531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5.jpg"/>
          <p:cNvPicPr>
            <a:picLocks noChangeAspect="1"/>
          </p:cNvPicPr>
          <p:nvPr/>
        </p:nvPicPr>
        <p:blipFill>
          <a:blip r:embed="rId2" cstate="print"/>
          <a:stretch>
            <a:fillRect/>
          </a:stretch>
        </p:blipFill>
        <p:spPr>
          <a:xfrm>
            <a:off x="621792" y="466344"/>
            <a:ext cx="7900416" cy="592531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2.jpg"/>
          <p:cNvPicPr>
            <a:picLocks noChangeAspect="1"/>
          </p:cNvPicPr>
          <p:nvPr/>
        </p:nvPicPr>
        <p:blipFill>
          <a:blip r:embed="rId2" cstate="print"/>
          <a:stretch>
            <a:fillRect/>
          </a:stretch>
        </p:blipFill>
        <p:spPr>
          <a:xfrm>
            <a:off x="621792" y="466344"/>
            <a:ext cx="7900416" cy="592531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3.jpg"/>
          <p:cNvPicPr>
            <a:picLocks noChangeAspect="1"/>
          </p:cNvPicPr>
          <p:nvPr/>
        </p:nvPicPr>
        <p:blipFill>
          <a:blip r:embed="rId2" cstate="print"/>
          <a:stretch>
            <a:fillRect/>
          </a:stretch>
        </p:blipFill>
        <p:spPr>
          <a:xfrm>
            <a:off x="621792" y="466344"/>
            <a:ext cx="7900416" cy="592531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solidFill>
                  <a:srgbClr val="7B9899"/>
                </a:solidFill>
              </a:rPr>
              <a:t>Latar belakang (1)</a:t>
            </a:r>
          </a:p>
        </p:txBody>
      </p:sp>
      <p:sp>
        <p:nvSpPr>
          <p:cNvPr id="14339" name="Content Placeholder 2"/>
          <p:cNvSpPr>
            <a:spLocks noGrp="1"/>
          </p:cNvSpPr>
          <p:nvPr>
            <p:ph sz="quarter" idx="1"/>
          </p:nvPr>
        </p:nvSpPr>
        <p:spPr>
          <a:xfrm>
            <a:off x="301625" y="1527175"/>
            <a:ext cx="8504238" cy="4572000"/>
          </a:xfrm>
        </p:spPr>
        <p:txBody>
          <a:bodyPr/>
          <a:lstStyle/>
          <a:p>
            <a:r>
              <a:rPr lang="id-ID" u="sng" smtClean="0"/>
              <a:t>pertama</a:t>
            </a:r>
            <a:r>
              <a:rPr lang="id-ID" smtClean="0"/>
              <a:t> menekankan kepada kemampuan mahasiswa untuk mengerti, memahami tepat konsep-konsep penting dalam Ilmu Sosial Dasar dan sosiologi, khususnya proses sosial, interaksi, komunikasi, konsep dasar  hudaya,  dan masyarakat, kelembagaan sosial, kelompok dan organisasi sosial, pelapisan sosial, kekuasaan, wewenang dan kepemimpinan, perubahan sosial, dan mobilitas sosial. </a:t>
            </a:r>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solidFill>
                  <a:srgbClr val="7B9899"/>
                </a:solidFill>
              </a:rPr>
              <a:t>Latar belakang (2)</a:t>
            </a:r>
          </a:p>
        </p:txBody>
      </p:sp>
      <p:sp>
        <p:nvSpPr>
          <p:cNvPr id="15363" name="Content Placeholder 2"/>
          <p:cNvSpPr>
            <a:spLocks noGrp="1"/>
          </p:cNvSpPr>
          <p:nvPr>
            <p:ph sz="quarter" idx="1"/>
          </p:nvPr>
        </p:nvSpPr>
        <p:spPr>
          <a:xfrm>
            <a:off x="301625" y="1527175"/>
            <a:ext cx="8504238" cy="4572000"/>
          </a:xfrm>
        </p:spPr>
        <p:txBody>
          <a:bodyPr/>
          <a:lstStyle/>
          <a:p>
            <a:r>
              <a:rPr lang="id-ID" u="sng" smtClean="0"/>
              <a:t>Kedua,  </a:t>
            </a:r>
            <a:r>
              <a:rPr lang="id-ID" smtClean="0"/>
              <a:t>menekankan pada ketepatan mahasiswa dalam menganalisis fenomena sosial seperti;  potret komunitas desa, sumberdaya lahan, kemiskinan, mobilitas sosial, partisipasi masyarakat desa dalam pembangunan, inovasi dan komunikasi teknologi serta gender dalam  pembangunan pertanian dan pedesaan. </a:t>
            </a:r>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id-ID" b="1" smtClean="0">
                <a:solidFill>
                  <a:srgbClr val="7B9899"/>
                </a:solidFill>
              </a:rPr>
              <a:t>Deskripsi Singkat</a:t>
            </a:r>
            <a:endParaRPr lang="en-US" smtClean="0">
              <a:solidFill>
                <a:srgbClr val="7B9899"/>
              </a:solidFill>
            </a:endParaRPr>
          </a:p>
        </p:txBody>
      </p:sp>
      <p:sp>
        <p:nvSpPr>
          <p:cNvPr id="3" name="Content Placeholder 2"/>
          <p:cNvSpPr>
            <a:spLocks noGrp="1"/>
          </p:cNvSpPr>
          <p:nvPr>
            <p:ph sz="quarter" idx="1"/>
          </p:nvPr>
        </p:nvSpPr>
        <p:spPr>
          <a:xfrm>
            <a:off x="301625" y="1527175"/>
            <a:ext cx="8504238" cy="4572000"/>
          </a:xfrm>
        </p:spPr>
        <p:txBody>
          <a:bodyPr>
            <a:normAutofit/>
          </a:bodyPr>
          <a:lstStyle/>
          <a:p>
            <a:pPr marL="0" indent="0" fontAlgn="auto">
              <a:spcAft>
                <a:spcPts val="0"/>
              </a:spcAft>
              <a:buFont typeface="Wingdings 2"/>
              <a:buNone/>
              <a:defRPr/>
            </a:pPr>
            <a:r>
              <a:rPr lang="id-ID" dirty="0" smtClean="0"/>
              <a:t>Mata </a:t>
            </a:r>
            <a:r>
              <a:rPr lang="id-ID" dirty="0"/>
              <a:t>kuliah ini membahas tentang ruang lingkup sosiologi dan kebudayaan pertanian, proses sosial, konsep dasar  budaya dan masyarakat, kelembagaan sosial, kelompok dan organisasi sosial, pelapisan sosial, kekuasaan, wewenang dan kepemimpinan, perubahan sosial, potret komunitas desa, sumberdaya lahan, kemiskinan, partisipasi masyarakat desa dalam pembangunan, inovasi dan komunikasi teknologi serta gender dalam  pembangunan pertanian dan pedesaan.</a:t>
            </a:r>
            <a:endParaRPr lang="en-US" dirty="0"/>
          </a:p>
          <a:p>
            <a:pPr marL="274320"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id-ID" b="1" smtClean="0">
                <a:solidFill>
                  <a:srgbClr val="7B9899"/>
                </a:solidFill>
              </a:rPr>
              <a:t>Outcome Mata Kuliah </a:t>
            </a:r>
            <a:endParaRPr lang="en-US" smtClean="0">
              <a:solidFill>
                <a:srgbClr val="7B9899"/>
              </a:solidFill>
            </a:endParaRPr>
          </a:p>
        </p:txBody>
      </p:sp>
      <p:sp>
        <p:nvSpPr>
          <p:cNvPr id="17411" name="Content Placeholder 2"/>
          <p:cNvSpPr>
            <a:spLocks noGrp="1"/>
          </p:cNvSpPr>
          <p:nvPr>
            <p:ph sz="quarter" idx="1"/>
          </p:nvPr>
        </p:nvSpPr>
        <p:spPr>
          <a:xfrm>
            <a:off x="301625" y="1527175"/>
            <a:ext cx="8504238" cy="4572000"/>
          </a:xfrm>
        </p:spPr>
        <p:txBody>
          <a:bodyPr/>
          <a:lstStyle/>
          <a:p>
            <a:pPr marL="0" indent="0">
              <a:buFont typeface="Wingdings 2" pitchFamily="18" charset="2"/>
              <a:buNone/>
            </a:pPr>
            <a:r>
              <a:rPr lang="id-ID" smtClean="0"/>
              <a:t>Setelah menyelesaikan mata kuliah Sosiologi dan kebudayaan pertanian diharapkan mahasiswa mampu memahami dan menganalisa berbagai fenomena sosial dalam  pembangunan pertanian dan pedesaan di Indonesia dengan menggunakan konsep-konsep dasar sosiologi seperti; kelembagaan, stratifikasi, organisasi, kekuasaan, dan perubahan sosial, dan konsep dasar determininasi budaya, etik dan emik dalam analisa kebudayaan dll.</a:t>
            </a:r>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id-ID" b="1" smtClean="0">
                <a:solidFill>
                  <a:srgbClr val="7B9899"/>
                </a:solidFill>
              </a:rPr>
              <a:t>Kompetensi Dasar</a:t>
            </a:r>
            <a:endParaRPr lang="en-US" smtClean="0">
              <a:solidFill>
                <a:srgbClr val="7B9899"/>
              </a:solidFill>
            </a:endParaRPr>
          </a:p>
        </p:txBody>
      </p:sp>
      <p:sp>
        <p:nvSpPr>
          <p:cNvPr id="18435" name="Content Placeholder 2"/>
          <p:cNvSpPr>
            <a:spLocks noGrp="1"/>
          </p:cNvSpPr>
          <p:nvPr>
            <p:ph sz="quarter" idx="1"/>
          </p:nvPr>
        </p:nvSpPr>
        <p:spPr>
          <a:xfrm>
            <a:off x="301625" y="1527175"/>
            <a:ext cx="8504238" cy="4572000"/>
          </a:xfrm>
        </p:spPr>
        <p:txBody>
          <a:bodyPr/>
          <a:lstStyle/>
          <a:p>
            <a:r>
              <a:rPr lang="id-ID" smtClean="0"/>
              <a:t>Pada akhir perkuliahan ini, mahasiswa diharapkan mampu:</a:t>
            </a:r>
            <a:endParaRPr lang="en-US" smtClean="0"/>
          </a:p>
          <a:p>
            <a:pPr lvl="1"/>
            <a:r>
              <a:rPr lang="id-ID" smtClean="0"/>
              <a:t>Memahami dan menjelaskan berbagai konsep-konsep pokok sosiologi dan budaya</a:t>
            </a:r>
            <a:endParaRPr lang="en-US" smtClean="0"/>
          </a:p>
          <a:p>
            <a:pPr lvl="1"/>
            <a:r>
              <a:rPr lang="id-ID" smtClean="0"/>
              <a:t>Menjelaskan fenomena sosial umumnya dan masyarakat pedesaan khususnya dengan menggunakan konsep pokok dan teori sosiologi dan kebudayaan.</a:t>
            </a:r>
            <a:endParaRPr lang="en-US" smtClean="0"/>
          </a:p>
          <a:p>
            <a:pPr lvl="1"/>
            <a:r>
              <a:rPr lang="id-ID" smtClean="0"/>
              <a:t>Mengidentifikasi dan menjelaskan permasalahan dan tantangan yang dihadapi oleh pembangunan pertanian dan pedesaan.</a:t>
            </a:r>
            <a:endParaRPr lang="en-US" smtClean="0"/>
          </a:p>
          <a:p>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228600" y="228600"/>
            <a:ext cx="8643938" cy="5386388"/>
          </a:xfrm>
          <a:prstGeom prst="rect">
            <a:avLst/>
          </a:prstGeom>
          <a:noFill/>
          <a:ln w="9525">
            <a:noFill/>
            <a:miter lim="800000"/>
            <a:headEnd/>
            <a:tailEnd/>
          </a:ln>
        </p:spPr>
        <p:txBody>
          <a:bodyPr>
            <a:spAutoFit/>
          </a:bodyPr>
          <a:lstStyle/>
          <a:p>
            <a:pPr algn="ctr"/>
            <a:r>
              <a:rPr lang="en-US" sz="3200" b="1">
                <a:latin typeface="Georgia" pitchFamily="18" charset="0"/>
              </a:rPr>
              <a:t>Strategi Perkuliahan </a:t>
            </a:r>
            <a:endParaRPr lang="en-US" sz="3200">
              <a:latin typeface="Georgia" pitchFamily="18" charset="0"/>
            </a:endParaRPr>
          </a:p>
          <a:p>
            <a:r>
              <a:rPr lang="en-US" sz="2600">
                <a:latin typeface="Georgia" pitchFamily="18" charset="0"/>
              </a:rPr>
              <a:t>Berbagai strategi instruksional akan digunakan dalam perkuliahan ini, seperti:  kuliah singkat pada awal pertemuan untuk memberikan penjelasan tentang kontrak perkuliahan, dan kerangka fikir bagi diskusi kelas.  Focus diskusi digunakan untuk membahas berbagai permasalahan dan tantangan yang dihadapi oleh pembangunan pertanian di pedesaan. </a:t>
            </a:r>
          </a:p>
          <a:p>
            <a:r>
              <a:rPr lang="en-US" sz="2600">
                <a:latin typeface="Georgia" pitchFamily="18" charset="0"/>
              </a:rPr>
              <a:t>Pada  Minggu ke 9-16, perkuliahan lebih banyak menggunakan diskusi/seminar, mahasiswa diharapkan  menyampaikan gagasan dalam pembahasan  berupa pendapat pribadi, hasil observasi atau  kajian pustaka atau hasil penelitian yang telah diketahui.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104775" y="152400"/>
            <a:ext cx="8858250" cy="6186488"/>
          </a:xfrm>
          <a:prstGeom prst="rect">
            <a:avLst/>
          </a:prstGeom>
          <a:noFill/>
          <a:ln w="9525">
            <a:noFill/>
            <a:miter lim="800000"/>
            <a:headEnd/>
            <a:tailEnd/>
          </a:ln>
        </p:spPr>
        <p:txBody>
          <a:bodyPr anchor="ctr">
            <a:spAutoFit/>
          </a:bodyPr>
          <a:lstStyle/>
          <a:p>
            <a:pPr algn="ctr" eaLnBrk="0" hangingPunct="0"/>
            <a:r>
              <a:rPr lang="en-US" sz="2800" b="1">
                <a:latin typeface="Georgia" pitchFamily="18" charset="0"/>
                <a:ea typeface="Times New Roman" pitchFamily="18" charset="0"/>
                <a:cs typeface="Times-Bold"/>
              </a:rPr>
              <a:t>Tugas dalam Perkuliahan</a:t>
            </a:r>
          </a:p>
          <a:p>
            <a:pPr algn="ctr" eaLnBrk="0" hangingPunct="0"/>
            <a:endParaRPr lang="en-US" sz="2800" b="1">
              <a:latin typeface="Georgia" pitchFamily="18" charset="0"/>
              <a:ea typeface="Times New Roman" pitchFamily="18" charset="0"/>
              <a:cs typeface="Times-Bold"/>
            </a:endParaRPr>
          </a:p>
          <a:p>
            <a:pPr eaLnBrk="0" hangingPunct="0"/>
            <a:r>
              <a:rPr lang="en-US" sz="2000" b="1">
                <a:latin typeface="Georgia" pitchFamily="18" charset="0"/>
                <a:ea typeface="Times New Roman" pitchFamily="18" charset="0"/>
                <a:cs typeface="Times-Bold"/>
              </a:rPr>
              <a:t>Tugas pada mata kuliah ini berupa:</a:t>
            </a:r>
          </a:p>
          <a:p>
            <a:pPr eaLnBrk="0" hangingPunct="0">
              <a:buFontTx/>
              <a:buChar char="•"/>
            </a:pPr>
            <a:r>
              <a:rPr lang="en-US" sz="2000" b="1">
                <a:latin typeface="Georgia" pitchFamily="18" charset="0"/>
                <a:ea typeface="Times New Roman" pitchFamily="18" charset="0"/>
                <a:cs typeface="Times-Bold"/>
              </a:rPr>
              <a:t>Setiap  mahasiswa harus sudah membaca bacaan perkuliahan  sebagaimana disebutkan pada jadwal perkuliahan sebelum mengikuti kuliah, dan membuat resume sekitar 2-3 halaman (khusus untuk kuliah minggu ke 2-8).</a:t>
            </a:r>
          </a:p>
          <a:p>
            <a:pPr eaLnBrk="0" hangingPunct="0">
              <a:buFontTx/>
              <a:buChar char="•"/>
            </a:pPr>
            <a:r>
              <a:rPr lang="en-US" sz="2000" b="1">
                <a:latin typeface="Georgia" pitchFamily="18" charset="0"/>
                <a:ea typeface="Times New Roman" pitchFamily="18" charset="0"/>
                <a:cs typeface="Times-Bold"/>
              </a:rPr>
              <a:t>Setiap mahasiswa menyerahkan resume sekitar 2-3 halaman dan menyampaikan pandangan pribadi terhadap pokok bahasan yang sudah dibahas pada minggu sebelumnya, (khusus untuk kuliah minggu ke 2-8).</a:t>
            </a:r>
          </a:p>
          <a:p>
            <a:pPr eaLnBrk="0" hangingPunct="0">
              <a:buFontTx/>
              <a:buChar char="•"/>
            </a:pPr>
            <a:r>
              <a:rPr lang="en-US" sz="2000" b="1">
                <a:latin typeface="Georgia" pitchFamily="18" charset="0"/>
                <a:ea typeface="Times New Roman" pitchFamily="18" charset="0"/>
                <a:cs typeface="Times-Bold"/>
              </a:rPr>
              <a:t>Untuk topik-topik tertentu, seperti; </a:t>
            </a:r>
            <a:r>
              <a:rPr lang="id-ID" sz="2000" b="1">
                <a:latin typeface="Georgia" pitchFamily="18" charset="0"/>
                <a:ea typeface="Times New Roman" pitchFamily="18" charset="0"/>
                <a:cs typeface="Times-Bold"/>
              </a:rPr>
              <a:t>potret komunitas desa, sumberdaya lahan, kemiskinan, partisipasi masyarakat desa dalam pembangunan, inovasi dan komunikasi teknologi serta gender da</a:t>
            </a:r>
            <a:r>
              <a:rPr lang="en-US" sz="2000" b="1">
                <a:latin typeface="Georgia" pitchFamily="18" charset="0"/>
                <a:ea typeface="Times New Roman" pitchFamily="18" charset="0"/>
                <a:cs typeface="Times-Bold"/>
              </a:rPr>
              <a:t>lam </a:t>
            </a:r>
            <a:r>
              <a:rPr lang="id-ID" sz="2000" b="1">
                <a:latin typeface="Georgia" pitchFamily="18" charset="0"/>
                <a:ea typeface="Times New Roman" pitchFamily="18" charset="0"/>
                <a:cs typeface="Times-Bold"/>
              </a:rPr>
              <a:t> pembangunan pertanian</a:t>
            </a:r>
            <a:r>
              <a:rPr lang="en-US" sz="2000" b="1">
                <a:latin typeface="Georgia" pitchFamily="18" charset="0"/>
                <a:ea typeface="Times New Roman" pitchFamily="18" charset="0"/>
                <a:cs typeface="Times-Bold"/>
              </a:rPr>
              <a:t> dan pedesaan, mahasiswa akan diminta mempresentasikan topik-topik tersebut dan dibahas bersama dalam kuliah  (Khusus untuk minggu ke 9-16).  </a:t>
            </a:r>
          </a:p>
          <a:p>
            <a:pPr eaLnBrk="0" hangingPunct="0">
              <a:buFontTx/>
              <a:buChar char="•"/>
            </a:pPr>
            <a:r>
              <a:rPr lang="en-US" sz="2000" b="1">
                <a:latin typeface="Georgia" pitchFamily="18" charset="0"/>
                <a:ea typeface="Times New Roman" pitchFamily="18" charset="0"/>
                <a:cs typeface="Times-Bold"/>
              </a:rPr>
              <a:t>Kuis diadakan setiap 4 pokok bahasan selesai diberikan. Evaluasi tengah semester diadakan sekitar bulan April  dan UAS pada bulan Juli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571875" y="3927475"/>
          <a:ext cx="5440704" cy="2787976"/>
        </p:xfrm>
        <a:graphic>
          <a:graphicData uri="http://schemas.openxmlformats.org/drawingml/2006/table">
            <a:tbl>
              <a:tblPr/>
              <a:tblGrid>
                <a:gridCol w="1360577"/>
                <a:gridCol w="1360577"/>
                <a:gridCol w="1359775"/>
                <a:gridCol w="1359775"/>
              </a:tblGrid>
              <a:tr h="348497">
                <a:tc>
                  <a:txBody>
                    <a:bodyPr/>
                    <a:lstStyle/>
                    <a:p>
                      <a:pPr marL="0" marR="0">
                        <a:spcBef>
                          <a:spcPts val="0"/>
                        </a:spcBef>
                        <a:spcAft>
                          <a:spcPts val="0"/>
                        </a:spcAft>
                      </a:pPr>
                      <a:r>
                        <a:rPr lang="en-US" sz="2000" b="1" dirty="0" err="1">
                          <a:latin typeface="Times-Bold"/>
                          <a:ea typeface="Times New Roman"/>
                          <a:cs typeface="Times-Bold"/>
                        </a:rPr>
                        <a:t>Angka</a:t>
                      </a:r>
                      <a:r>
                        <a:rPr lang="en-US" sz="2000" b="1" dirty="0">
                          <a:latin typeface="Times-Bold"/>
                          <a:ea typeface="Times New Roman"/>
                          <a:cs typeface="Times-Bold"/>
                        </a:rPr>
                        <a:t> </a:t>
                      </a:r>
                      <a:endParaRPr lang="en-US" sz="20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Huruf </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Angka </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Huruf </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6994">
                <a:tc>
                  <a:txBody>
                    <a:bodyPr/>
                    <a:lstStyle/>
                    <a:p>
                      <a:pPr marL="0" marR="0">
                        <a:spcBef>
                          <a:spcPts val="0"/>
                        </a:spcBef>
                        <a:spcAft>
                          <a:spcPts val="0"/>
                        </a:spcAft>
                      </a:pPr>
                      <a:r>
                        <a:rPr lang="en-US" sz="2000" b="1" dirty="0">
                          <a:latin typeface="Times-Bold"/>
                          <a:ea typeface="Times New Roman"/>
                          <a:cs typeface="Times-Bold"/>
                        </a:rPr>
                        <a:t>96-100</a:t>
                      </a:r>
                      <a:endParaRPr lang="en-US" sz="20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A+</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60-65</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C+</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497">
                <a:tc>
                  <a:txBody>
                    <a:bodyPr/>
                    <a:lstStyle/>
                    <a:p>
                      <a:pPr marL="0" marR="0">
                        <a:spcBef>
                          <a:spcPts val="0"/>
                        </a:spcBef>
                        <a:spcAft>
                          <a:spcPts val="0"/>
                        </a:spcAft>
                      </a:pPr>
                      <a:r>
                        <a:rPr lang="en-US" sz="2000" b="1">
                          <a:latin typeface="Times-Bold"/>
                          <a:ea typeface="Times New Roman"/>
                          <a:cs typeface="Times-Bold"/>
                        </a:rPr>
                        <a:t>86-90</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A</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56-60</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C</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497">
                <a:tc>
                  <a:txBody>
                    <a:bodyPr/>
                    <a:lstStyle/>
                    <a:p>
                      <a:pPr marL="0" marR="0">
                        <a:spcBef>
                          <a:spcPts val="0"/>
                        </a:spcBef>
                        <a:spcAft>
                          <a:spcPts val="0"/>
                        </a:spcAft>
                      </a:pPr>
                      <a:r>
                        <a:rPr lang="en-US" sz="2000" b="1">
                          <a:latin typeface="Times-Bold"/>
                          <a:ea typeface="Times New Roman"/>
                          <a:cs typeface="Times-Bold"/>
                        </a:rPr>
                        <a:t>80-85</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A-</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50-56</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C-</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497">
                <a:tc>
                  <a:txBody>
                    <a:bodyPr/>
                    <a:lstStyle/>
                    <a:p>
                      <a:pPr marL="0" marR="0">
                        <a:spcBef>
                          <a:spcPts val="0"/>
                        </a:spcBef>
                        <a:spcAft>
                          <a:spcPts val="0"/>
                        </a:spcAft>
                      </a:pPr>
                      <a:r>
                        <a:rPr lang="en-US" sz="2000" b="1" dirty="0">
                          <a:latin typeface="Times-Bold"/>
                          <a:ea typeface="Times New Roman"/>
                          <a:cs typeface="Times-Bold"/>
                        </a:rPr>
                        <a:t>76-80</a:t>
                      </a:r>
                      <a:endParaRPr lang="en-US" sz="20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B+</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45-50</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D</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497">
                <a:tc>
                  <a:txBody>
                    <a:bodyPr/>
                    <a:lstStyle/>
                    <a:p>
                      <a:pPr marL="0" marR="0">
                        <a:spcBef>
                          <a:spcPts val="0"/>
                        </a:spcBef>
                        <a:spcAft>
                          <a:spcPts val="0"/>
                        </a:spcAft>
                      </a:pPr>
                      <a:r>
                        <a:rPr lang="en-US" sz="2000" b="1" dirty="0">
                          <a:latin typeface="Times-Bold"/>
                          <a:ea typeface="Times New Roman"/>
                          <a:cs typeface="Times-Bold"/>
                        </a:rPr>
                        <a:t>70-75</a:t>
                      </a:r>
                      <a:endParaRPr lang="en-US" sz="20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B</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0-45</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E</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497">
                <a:tc>
                  <a:txBody>
                    <a:bodyPr/>
                    <a:lstStyle/>
                    <a:p>
                      <a:pPr marL="0" marR="0">
                        <a:spcBef>
                          <a:spcPts val="0"/>
                        </a:spcBef>
                        <a:spcAft>
                          <a:spcPts val="0"/>
                        </a:spcAft>
                      </a:pPr>
                      <a:r>
                        <a:rPr lang="en-US" sz="2000" b="1">
                          <a:latin typeface="Times-Bold"/>
                          <a:ea typeface="Times New Roman"/>
                          <a:cs typeface="Times-Bold"/>
                        </a:rPr>
                        <a:t>66-70</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a:latin typeface="Times-Bold"/>
                          <a:ea typeface="Times New Roman"/>
                          <a:cs typeface="Times-Bold"/>
                        </a:rPr>
                        <a:t>B-</a:t>
                      </a:r>
                      <a:endParaRPr lang="en-US" sz="20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2000" b="1">
                        <a:latin typeface="Times-Bold"/>
                        <a:ea typeface="Times New Roman"/>
                        <a:cs typeface="Times-Bold"/>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2000" b="1" dirty="0">
                        <a:latin typeface="Times-Bold"/>
                        <a:ea typeface="Times New Roman"/>
                        <a:cs typeface="Times-Bold"/>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1548" name="Rectangle 1"/>
          <p:cNvSpPr>
            <a:spLocks noChangeArrowheads="1"/>
          </p:cNvSpPr>
          <p:nvPr/>
        </p:nvSpPr>
        <p:spPr bwMode="auto">
          <a:xfrm>
            <a:off x="214313" y="685800"/>
            <a:ext cx="7143750" cy="3600450"/>
          </a:xfrm>
          <a:prstGeom prst="rect">
            <a:avLst/>
          </a:prstGeom>
          <a:noFill/>
          <a:ln w="9525">
            <a:noFill/>
            <a:miter lim="800000"/>
            <a:headEnd/>
            <a:tailEnd/>
          </a:ln>
        </p:spPr>
        <p:txBody>
          <a:bodyPr anchor="ctr">
            <a:spAutoFit/>
          </a:bodyPr>
          <a:lstStyle/>
          <a:p>
            <a:pPr algn="ctr" eaLnBrk="0" hangingPunct="0">
              <a:tabLst>
                <a:tab pos="857250" algn="l"/>
              </a:tabLst>
            </a:pPr>
            <a:r>
              <a:rPr lang="en-US" sz="3200" b="1" dirty="0" err="1">
                <a:latin typeface="Georgia" pitchFamily="18" charset="0"/>
                <a:ea typeface="Times New Roman" pitchFamily="18" charset="0"/>
                <a:cs typeface="Times-Bold"/>
              </a:rPr>
              <a:t>Kriteria</a:t>
            </a:r>
            <a:r>
              <a:rPr lang="en-US" sz="3200" b="1" dirty="0">
                <a:latin typeface="Georgia" pitchFamily="18" charset="0"/>
                <a:ea typeface="Times New Roman" pitchFamily="18" charset="0"/>
                <a:cs typeface="Times-Bold"/>
              </a:rPr>
              <a:t> </a:t>
            </a:r>
            <a:r>
              <a:rPr lang="en-US" sz="3200" b="1" dirty="0" err="1">
                <a:latin typeface="Georgia" pitchFamily="18" charset="0"/>
                <a:ea typeface="Times New Roman" pitchFamily="18" charset="0"/>
                <a:cs typeface="Times-Bold"/>
              </a:rPr>
              <a:t>Penilaian</a:t>
            </a:r>
            <a:r>
              <a:rPr lang="en-US" sz="3200" b="1" dirty="0">
                <a:latin typeface="Georgia" pitchFamily="18" charset="0"/>
                <a:ea typeface="Times New Roman" pitchFamily="18" charset="0"/>
                <a:cs typeface="Times-Bold"/>
              </a:rPr>
              <a:t> </a:t>
            </a:r>
            <a:endParaRPr lang="en-US" sz="3200" dirty="0">
              <a:latin typeface="Georgia" pitchFamily="18" charset="0"/>
              <a:ea typeface="Times New Roman" pitchFamily="18" charset="0"/>
              <a:cs typeface="Times-Bold"/>
            </a:endParaRPr>
          </a:p>
          <a:p>
            <a:pPr eaLnBrk="0" hangingPunct="0">
              <a:tabLst>
                <a:tab pos="857250" algn="l"/>
              </a:tabLst>
            </a:pPr>
            <a:r>
              <a:rPr lang="en-US" sz="2800" dirty="0" err="1">
                <a:latin typeface="Georgia" pitchFamily="18" charset="0"/>
                <a:ea typeface="Times New Roman" pitchFamily="18" charset="0"/>
                <a:cs typeface="Times-Bold"/>
              </a:rPr>
              <a:t>Dalam</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menentukan</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nilai</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akhir</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akan</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digunakan</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pembobotan</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sebagai</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berikut</a:t>
            </a:r>
            <a:r>
              <a:rPr lang="en-US" sz="2800" dirty="0">
                <a:latin typeface="Georgia" pitchFamily="18" charset="0"/>
                <a:ea typeface="Times New Roman" pitchFamily="18" charset="0"/>
                <a:cs typeface="Times-Bold"/>
              </a:rPr>
              <a:t>:</a:t>
            </a:r>
          </a:p>
          <a:p>
            <a:pPr eaLnBrk="0" hangingPunct="0">
              <a:buFontTx/>
              <a:buChar char="•"/>
              <a:tabLst>
                <a:tab pos="857250" algn="l"/>
              </a:tabLst>
            </a:pPr>
            <a:r>
              <a:rPr lang="en-US" sz="2800" dirty="0">
                <a:latin typeface="Georgia" pitchFamily="18" charset="0"/>
                <a:ea typeface="Times New Roman" pitchFamily="18" charset="0"/>
                <a:cs typeface="Times-Bold"/>
              </a:rPr>
              <a:t>3</a:t>
            </a:r>
            <a:r>
              <a:rPr lang="en-US" sz="2800" dirty="0" smtClean="0">
                <a:latin typeface="Georgia" pitchFamily="18" charset="0"/>
                <a:ea typeface="Times New Roman" pitchFamily="18" charset="0"/>
                <a:cs typeface="Times-Bold"/>
              </a:rPr>
              <a:t>0</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dari</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makalah</a:t>
            </a:r>
            <a:r>
              <a:rPr lang="en-US" sz="2800" dirty="0">
                <a:latin typeface="Georgia" pitchFamily="18" charset="0"/>
                <a:ea typeface="Times New Roman" pitchFamily="18" charset="0"/>
                <a:cs typeface="Times-Bold"/>
              </a:rPr>
              <a:t>/</a:t>
            </a:r>
            <a:r>
              <a:rPr lang="en-US" sz="2800" dirty="0" err="1">
                <a:latin typeface="Georgia" pitchFamily="18" charset="0"/>
                <a:ea typeface="Times New Roman" pitchFamily="18" charset="0"/>
                <a:cs typeface="Times-Bold"/>
              </a:rPr>
              <a:t>tugas</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mingguan</a:t>
            </a:r>
            <a:r>
              <a:rPr lang="en-US" sz="2800" dirty="0">
                <a:latin typeface="Georgia" pitchFamily="18" charset="0"/>
                <a:ea typeface="Times New Roman" pitchFamily="18" charset="0"/>
                <a:cs typeface="Times-Bold"/>
              </a:rPr>
              <a:t>/</a:t>
            </a:r>
            <a:r>
              <a:rPr lang="en-US" sz="2800" dirty="0" err="1">
                <a:latin typeface="Georgia" pitchFamily="18" charset="0"/>
                <a:ea typeface="Times New Roman" pitchFamily="18" charset="0"/>
                <a:cs typeface="Times-Bold"/>
              </a:rPr>
              <a:t>aktifitas</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kelas</a:t>
            </a:r>
            <a:r>
              <a:rPr lang="en-US" sz="2800" dirty="0">
                <a:latin typeface="Georgia" pitchFamily="18" charset="0"/>
                <a:ea typeface="Times New Roman" pitchFamily="18" charset="0"/>
                <a:cs typeface="Times-Bold"/>
              </a:rPr>
              <a:t> </a:t>
            </a:r>
          </a:p>
          <a:p>
            <a:pPr eaLnBrk="0" hangingPunct="0">
              <a:buFontTx/>
              <a:buChar char="•"/>
              <a:tabLst>
                <a:tab pos="857250" algn="l"/>
              </a:tabLst>
            </a:pPr>
            <a:r>
              <a:rPr lang="en-US" sz="2800" dirty="0">
                <a:latin typeface="Georgia" pitchFamily="18" charset="0"/>
                <a:ea typeface="Times New Roman" pitchFamily="18" charset="0"/>
                <a:cs typeface="Times-Bold"/>
              </a:rPr>
              <a:t>20%  </a:t>
            </a:r>
            <a:r>
              <a:rPr lang="en-US" sz="2800" dirty="0" err="1">
                <a:latin typeface="Georgia" pitchFamily="18" charset="0"/>
                <a:ea typeface="Times New Roman" pitchFamily="18" charset="0"/>
                <a:cs typeface="Times-Bold"/>
              </a:rPr>
              <a:t>dari</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Praktikum</a:t>
            </a:r>
            <a:endParaRPr lang="en-US" sz="2800" dirty="0">
              <a:latin typeface="Georgia" pitchFamily="18" charset="0"/>
              <a:ea typeface="Times New Roman" pitchFamily="18" charset="0"/>
              <a:cs typeface="Times-Bold"/>
            </a:endParaRPr>
          </a:p>
          <a:p>
            <a:pPr eaLnBrk="0" hangingPunct="0">
              <a:buFontTx/>
              <a:buChar char="•"/>
              <a:tabLst>
                <a:tab pos="857250" algn="l"/>
              </a:tabLst>
            </a:pPr>
            <a:r>
              <a:rPr lang="en-US" sz="2800" dirty="0" smtClean="0">
                <a:latin typeface="Georgia" pitchFamily="18" charset="0"/>
                <a:ea typeface="Times New Roman" pitchFamily="18" charset="0"/>
                <a:cs typeface="Times-Bold"/>
              </a:rPr>
              <a:t>25</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dari</a:t>
            </a:r>
            <a:r>
              <a:rPr lang="en-US" sz="2800" dirty="0">
                <a:latin typeface="Georgia" pitchFamily="18" charset="0"/>
                <a:ea typeface="Times New Roman" pitchFamily="18" charset="0"/>
                <a:cs typeface="Times-Bold"/>
              </a:rPr>
              <a:t>  UTS</a:t>
            </a:r>
          </a:p>
          <a:p>
            <a:pPr eaLnBrk="0" hangingPunct="0">
              <a:buFontTx/>
              <a:buChar char="•"/>
              <a:tabLst>
                <a:tab pos="857250" algn="l"/>
              </a:tabLst>
            </a:pPr>
            <a:r>
              <a:rPr lang="en-US" sz="2800" dirty="0" smtClean="0">
                <a:latin typeface="Georgia" pitchFamily="18" charset="0"/>
                <a:ea typeface="Times New Roman" pitchFamily="18" charset="0"/>
                <a:cs typeface="Times-Bold"/>
              </a:rPr>
              <a:t>25</a:t>
            </a:r>
            <a:r>
              <a:rPr lang="en-US" sz="2800" dirty="0">
                <a:latin typeface="Georgia" pitchFamily="18" charset="0"/>
                <a:ea typeface="Times New Roman" pitchFamily="18" charset="0"/>
                <a:cs typeface="Times-Bold"/>
              </a:rPr>
              <a:t>%  </a:t>
            </a:r>
            <a:r>
              <a:rPr lang="en-US" sz="2800" dirty="0" err="1">
                <a:latin typeface="Georgia" pitchFamily="18" charset="0"/>
                <a:ea typeface="Times New Roman" pitchFamily="18" charset="0"/>
                <a:cs typeface="Times-Bold"/>
              </a:rPr>
              <a:t>dari</a:t>
            </a:r>
            <a:r>
              <a:rPr lang="en-US" sz="2800" dirty="0">
                <a:latin typeface="Georgia" pitchFamily="18" charset="0"/>
                <a:ea typeface="Times New Roman" pitchFamily="18" charset="0"/>
                <a:cs typeface="Times-Bold"/>
              </a:rPr>
              <a:t>  UAS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214313" y="142875"/>
            <a:ext cx="8572500" cy="6724650"/>
          </a:xfrm>
          <a:prstGeom prst="rect">
            <a:avLst/>
          </a:prstGeom>
          <a:noFill/>
          <a:ln w="9525">
            <a:noFill/>
            <a:miter lim="800000"/>
            <a:headEnd/>
            <a:tailEnd/>
          </a:ln>
        </p:spPr>
        <p:txBody>
          <a:bodyPr tIns="0" bIns="0" anchor="ctr">
            <a:spAutoFit/>
          </a:bodyPr>
          <a:lstStyle/>
          <a:p>
            <a:pPr algn="ctr" eaLnBrk="0" hangingPunct="0">
              <a:tabLst>
                <a:tab pos="457200" algn="l"/>
              </a:tabLst>
            </a:pPr>
            <a:r>
              <a:rPr lang="en-US" sz="2800" b="1">
                <a:latin typeface="Georgia" pitchFamily="18" charset="0"/>
                <a:ea typeface="Times New Roman" pitchFamily="18" charset="0"/>
                <a:cs typeface="Times-Bold"/>
              </a:rPr>
              <a:t>Bacaan Perkuliahan</a:t>
            </a:r>
          </a:p>
          <a:p>
            <a:pPr algn="ctr" eaLnBrk="0" hangingPunct="0">
              <a:tabLst>
                <a:tab pos="457200" algn="l"/>
              </a:tabLst>
            </a:pPr>
            <a:endParaRPr lang="en-US" sz="900">
              <a:latin typeface="Georgia" pitchFamily="18" charset="0"/>
              <a:ea typeface="Times New Roman" pitchFamily="18" charset="0"/>
              <a:cs typeface="Times-Bold"/>
            </a:endParaRPr>
          </a:p>
          <a:p>
            <a:pPr algn="just" eaLnBrk="0" hangingPunct="0">
              <a:buFont typeface="Arial" pitchFamily="34" charset="0"/>
              <a:buChar char="•"/>
              <a:tabLst>
                <a:tab pos="457200" algn="l"/>
              </a:tabLst>
            </a:pPr>
            <a:r>
              <a:rPr lang="id-ID" sz="2000">
                <a:latin typeface="Georgia" pitchFamily="18" charset="0"/>
                <a:ea typeface="Times New Roman" pitchFamily="18" charset="0"/>
                <a:cs typeface="Times-Bold"/>
              </a:rPr>
              <a:t>Soerjono Soekanto. 2002. Sosiologi Suatu Pengantar. PT. RajaGrafindo Persada. Jakarta.</a:t>
            </a:r>
            <a:endParaRPr lang="en-US" sz="2000">
              <a:latin typeface="Georgia" pitchFamily="18" charset="0"/>
              <a:ea typeface="Times New Roman" pitchFamily="18" charset="0"/>
              <a:cs typeface="Times-Bold"/>
            </a:endParaRPr>
          </a:p>
          <a:p>
            <a:pPr algn="just" eaLnBrk="0" hangingPunct="0">
              <a:buFont typeface="Arial" pitchFamily="34" charset="0"/>
              <a:buChar char="•"/>
              <a:tabLst>
                <a:tab pos="457200" algn="l"/>
              </a:tabLst>
            </a:pPr>
            <a:r>
              <a:rPr lang="id-ID" sz="2000">
                <a:latin typeface="Georgia" pitchFamily="18" charset="0"/>
                <a:ea typeface="Times New Roman" pitchFamily="18" charset="0"/>
                <a:cs typeface="Times-Bold"/>
              </a:rPr>
              <a:t>Yayuk Yuliati, dkk. 2003. Sosiologi Pedesaan. Lappera Pustaka Utama. Yogyakarta.</a:t>
            </a:r>
            <a:endParaRPr lang="en-US" sz="2000">
              <a:latin typeface="Georgia" pitchFamily="18" charset="0"/>
              <a:ea typeface="Times New Roman" pitchFamily="18" charset="0"/>
              <a:cs typeface="Times-Bold"/>
            </a:endParaRPr>
          </a:p>
          <a:p>
            <a:pPr algn="just" eaLnBrk="0" hangingPunct="0">
              <a:buFont typeface="Arial" pitchFamily="34" charset="0"/>
              <a:buChar char="•"/>
              <a:tabLst>
                <a:tab pos="457200" algn="l"/>
              </a:tabLst>
            </a:pPr>
            <a:r>
              <a:rPr lang="en-US" sz="2000">
                <a:latin typeface="Georgia" pitchFamily="18" charset="0"/>
                <a:ea typeface="Times New Roman" pitchFamily="18" charset="0"/>
                <a:cs typeface="Times-Bold"/>
              </a:rPr>
              <a:t>Kamanto Sunarto.  1993.   Pengantar Sosiologi.  LPFEUI.  Jakarta.</a:t>
            </a:r>
          </a:p>
          <a:p>
            <a:pPr algn="just" eaLnBrk="0" hangingPunct="0">
              <a:buFont typeface="Arial" pitchFamily="34" charset="0"/>
              <a:buChar char="•"/>
              <a:tabLst>
                <a:tab pos="457200" algn="l"/>
              </a:tabLst>
            </a:pPr>
            <a:r>
              <a:rPr lang="id-ID" sz="2000">
                <a:latin typeface="Georgia" pitchFamily="18" charset="0"/>
                <a:ea typeface="Times New Roman" pitchFamily="18" charset="0"/>
                <a:cs typeface="Times-Bold"/>
              </a:rPr>
              <a:t>Bahrein T. Sugihen. 1997. Sosiologi Pedesaan, Suatu Pengantar. PT. RajaGrafindo Persada. Jakarta.</a:t>
            </a:r>
            <a:endParaRPr lang="en-US" sz="2000">
              <a:latin typeface="Georgia" pitchFamily="18" charset="0"/>
              <a:ea typeface="Times New Roman" pitchFamily="18" charset="0"/>
              <a:cs typeface="Times-Bold"/>
            </a:endParaRPr>
          </a:p>
          <a:p>
            <a:pPr algn="just" eaLnBrk="0" hangingPunct="0">
              <a:buFont typeface="Arial" pitchFamily="34" charset="0"/>
              <a:buChar char="•"/>
              <a:tabLst>
                <a:tab pos="457200" algn="l"/>
              </a:tabLst>
            </a:pPr>
            <a:r>
              <a:rPr lang="en-US" sz="2000">
                <a:latin typeface="Georgia" pitchFamily="18" charset="0"/>
                <a:ea typeface="Times New Roman" pitchFamily="18" charset="0"/>
                <a:cs typeface="Times-Bold"/>
              </a:rPr>
              <a:t>Jefta Leibo         Sosiologi  Pedesaan.  Andi Offset.  Yogyakarta.</a:t>
            </a:r>
          </a:p>
          <a:p>
            <a:pPr algn="just" eaLnBrk="0" hangingPunct="0">
              <a:buFont typeface="Arial" pitchFamily="34" charset="0"/>
              <a:buChar char="•"/>
              <a:tabLst>
                <a:tab pos="457200" algn="l"/>
              </a:tabLst>
            </a:pPr>
            <a:r>
              <a:rPr lang="id-ID" sz="2000">
                <a:latin typeface="Georgia" pitchFamily="18" charset="0"/>
                <a:ea typeface="Times New Roman" pitchFamily="18" charset="0"/>
                <a:cs typeface="Times-Bold"/>
              </a:rPr>
              <a:t>Ulrich Planck. 1993. Sosiologi Pertanian. Yayasan Obor Indonesia. Jakarta.</a:t>
            </a:r>
            <a:endParaRPr lang="en-US" sz="2000">
              <a:latin typeface="Georgia" pitchFamily="18" charset="0"/>
              <a:ea typeface="Times New Roman" pitchFamily="18" charset="0"/>
              <a:cs typeface="Times-Bold"/>
            </a:endParaRPr>
          </a:p>
          <a:p>
            <a:pPr algn="just" eaLnBrk="0" hangingPunct="0">
              <a:buFontTx/>
              <a:buChar char="•"/>
              <a:tabLst>
                <a:tab pos="457200" algn="l"/>
              </a:tabLst>
            </a:pPr>
            <a:r>
              <a:rPr lang="en-US" sz="2000">
                <a:latin typeface="Georgia" pitchFamily="18" charset="0"/>
                <a:ea typeface="Times New Roman" pitchFamily="18" charset="0"/>
                <a:cs typeface="Times-Bold"/>
              </a:rPr>
              <a:t>Johnson, Doyle Paul dan Robert M.Z. Lawang.  1986.  Teori Sosiologi Klasik dan  Modern.  PT Gramedia.  Jakarta</a:t>
            </a:r>
          </a:p>
          <a:p>
            <a:pPr algn="just" eaLnBrk="0" hangingPunct="0">
              <a:buFont typeface="Arial" pitchFamily="34" charset="0"/>
              <a:buChar char="•"/>
              <a:tabLst>
                <a:tab pos="457200" algn="l"/>
              </a:tabLst>
            </a:pPr>
            <a:r>
              <a:rPr lang="en-US" sz="2000">
                <a:latin typeface="Georgia" pitchFamily="18" charset="0"/>
                <a:ea typeface="Times New Roman" pitchFamily="18" charset="0"/>
                <a:cs typeface="Times-Bold"/>
              </a:rPr>
              <a:t>William J. Goode.  2002.  Sosiologi Keluarga.  Bina Aksara. Jakarta</a:t>
            </a:r>
          </a:p>
          <a:p>
            <a:pPr algn="just" eaLnBrk="0" hangingPunct="0">
              <a:buFont typeface="Arial" pitchFamily="34" charset="0"/>
              <a:buChar char="•"/>
              <a:tabLst>
                <a:tab pos="457200" algn="l"/>
              </a:tabLst>
            </a:pPr>
            <a:r>
              <a:rPr lang="en-US" sz="2000">
                <a:latin typeface="Georgia" pitchFamily="18" charset="0"/>
                <a:ea typeface="Times New Roman" pitchFamily="18" charset="0"/>
                <a:cs typeface="Times-Bold"/>
              </a:rPr>
              <a:t>Koentjaraningrat.  1996.  Kebudayaan Mentalitas dan Pembangunan.  Grameddia. Jakarta.</a:t>
            </a:r>
          </a:p>
          <a:p>
            <a:pPr algn="just" eaLnBrk="0" hangingPunct="0">
              <a:buFontTx/>
              <a:buChar char="•"/>
              <a:tabLst>
                <a:tab pos="457200" algn="l"/>
              </a:tabLst>
            </a:pPr>
            <a:r>
              <a:rPr lang="en-US" sz="2000">
                <a:latin typeface="Georgia" pitchFamily="18" charset="0"/>
                <a:ea typeface="Times New Roman" pitchFamily="18" charset="0"/>
                <a:cs typeface="Times-Bold"/>
              </a:rPr>
              <a:t>Oakley, Peter and David Marsden,  1984.  Approaches to Participation in Rural Development, International Labour Office,  Geneva.</a:t>
            </a:r>
          </a:p>
          <a:p>
            <a:pPr algn="just" eaLnBrk="0" hangingPunct="0">
              <a:buFontTx/>
              <a:buChar char="•"/>
              <a:tabLst>
                <a:tab pos="457200" algn="l"/>
              </a:tabLst>
            </a:pPr>
            <a:r>
              <a:rPr lang="en-US" sz="2000">
                <a:latin typeface="Georgia" pitchFamily="18" charset="0"/>
                <a:ea typeface="Times New Roman" pitchFamily="18" charset="0"/>
                <a:cs typeface="Times-Bold"/>
              </a:rPr>
              <a:t>Ester Boserup.  1984.  Peran wanita dalam perkembangan ekonomi.  Yayasan Obor  Indonesia.  Jakarta.</a:t>
            </a:r>
          </a:p>
          <a:p>
            <a:pPr algn="just" eaLnBrk="0" hangingPunct="0">
              <a:buFontTx/>
              <a:buChar char="•"/>
              <a:tabLst>
                <a:tab pos="457200" algn="l"/>
              </a:tabLst>
            </a:pPr>
            <a:r>
              <a:rPr lang="en-US" sz="2000">
                <a:latin typeface="Georgia" pitchFamily="18" charset="0"/>
                <a:ea typeface="Times New Roman" pitchFamily="18" charset="0"/>
                <a:cs typeface="Times-Bold"/>
              </a:rPr>
              <a:t>Astrid S. Susanto.  1984.  Sosiologi Pembangunan.  Binacipta.  Jakarta.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93"/>
          <p:cNvSpPr>
            <a:spLocks noChangeArrowheads="1"/>
          </p:cNvSpPr>
          <p:nvPr/>
        </p:nvSpPr>
        <p:spPr bwMode="auto">
          <a:xfrm>
            <a:off x="3067050" y="-26988"/>
            <a:ext cx="3011488" cy="457201"/>
          </a:xfrm>
          <a:prstGeom prst="rect">
            <a:avLst/>
          </a:prstGeom>
          <a:noFill/>
          <a:ln w="9525">
            <a:noFill/>
            <a:miter lim="800000"/>
            <a:headEnd/>
            <a:tailEnd/>
          </a:ln>
        </p:spPr>
        <p:txBody>
          <a:bodyPr wrap="none" anchor="ctr">
            <a:spAutoFit/>
          </a:bodyPr>
          <a:lstStyle/>
          <a:p>
            <a:pPr algn="ctr"/>
            <a:r>
              <a:rPr lang="en-US" sz="2400" b="1">
                <a:latin typeface="Georgia" pitchFamily="18" charset="0"/>
              </a:rPr>
              <a:t>Jadwal Perkuliahan</a:t>
            </a:r>
          </a:p>
        </p:txBody>
      </p:sp>
      <p:graphicFrame>
        <p:nvGraphicFramePr>
          <p:cNvPr id="4" name="Table 3"/>
          <p:cNvGraphicFramePr>
            <a:graphicFrameLocks noGrp="1"/>
          </p:cNvGraphicFramePr>
          <p:nvPr/>
        </p:nvGraphicFramePr>
        <p:xfrm>
          <a:off x="142875" y="500063"/>
          <a:ext cx="8929750" cy="6400800"/>
        </p:xfrm>
        <a:graphic>
          <a:graphicData uri="http://schemas.openxmlformats.org/drawingml/2006/table">
            <a:tbl>
              <a:tblPr/>
              <a:tblGrid>
                <a:gridCol w="682305"/>
                <a:gridCol w="1889463"/>
                <a:gridCol w="4786346"/>
                <a:gridCol w="857256"/>
                <a:gridCol w="714380"/>
              </a:tblGrid>
              <a:tr h="170999">
                <a:tc>
                  <a:txBody>
                    <a:bodyPr/>
                    <a:lstStyle/>
                    <a:p>
                      <a:pPr marL="0" marR="0">
                        <a:spcBef>
                          <a:spcPts val="0"/>
                        </a:spcBef>
                        <a:spcAft>
                          <a:spcPts val="0"/>
                        </a:spcAft>
                      </a:pPr>
                      <a:r>
                        <a:rPr lang="en-US" sz="1200" b="1" dirty="0" err="1">
                          <a:latin typeface="Arial" pitchFamily="34" charset="0"/>
                          <a:ea typeface="Times New Roman"/>
                          <a:cs typeface="Arial" pitchFamily="34" charset="0"/>
                        </a:rPr>
                        <a:t>Minggu</a:t>
                      </a:r>
                      <a:r>
                        <a:rPr lang="en-US" sz="1200" b="1" dirty="0">
                          <a:latin typeface="Arial" pitchFamily="34" charset="0"/>
                          <a:ea typeface="Times New Roman"/>
                          <a:cs typeface="Arial" pitchFamily="34" charset="0"/>
                        </a:rPr>
                        <a:t> </a:t>
                      </a:r>
                      <a:r>
                        <a:rPr lang="en-US" sz="1200" b="1" dirty="0" err="1">
                          <a:latin typeface="Arial" pitchFamily="34" charset="0"/>
                          <a:ea typeface="Times New Roman"/>
                          <a:cs typeface="Arial" pitchFamily="34" charset="0"/>
                        </a:rPr>
                        <a:t>ke</a:t>
                      </a:r>
                      <a:endParaRPr lang="en-US" sz="1200" b="1" dirty="0">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Pokok Bahasan</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Sub Pokok Bahasan</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Waktu</a:t>
                      </a:r>
                      <a:endParaRPr lang="en-US" sz="1200" b="1">
                        <a:latin typeface="Arial" pitchFamily="34" charset="0"/>
                        <a:ea typeface="Times New Roman"/>
                        <a:cs typeface="Arial" pitchFamily="34" charset="0"/>
                      </a:endParaRPr>
                    </a:p>
                    <a:p>
                      <a:pPr marL="0" marR="0" algn="ctr">
                        <a:spcBef>
                          <a:spcPts val="0"/>
                        </a:spcBef>
                        <a:spcAft>
                          <a:spcPts val="0"/>
                        </a:spcAft>
                      </a:pPr>
                      <a:r>
                        <a:rPr lang="id-ID" sz="1200" b="1">
                          <a:latin typeface="Arial" pitchFamily="34" charset="0"/>
                          <a:ea typeface="Times New Roman"/>
                          <a:cs typeface="Arial" pitchFamily="34" charset="0"/>
                        </a:rPr>
                        <a:t>(menit)</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dirty="0">
                          <a:latin typeface="Arial" pitchFamily="34" charset="0"/>
                          <a:ea typeface="Times New Roman"/>
                          <a:cs typeface="Arial" pitchFamily="34" charset="0"/>
                        </a:rPr>
                        <a:t>Bahan Bacaan</a:t>
                      </a:r>
                      <a:endParaRPr lang="en-US" sz="1200" b="1" dirty="0">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998">
                <a:tc>
                  <a:txBody>
                    <a:bodyPr/>
                    <a:lstStyle/>
                    <a:p>
                      <a:pPr marL="0" marR="0">
                        <a:spcBef>
                          <a:spcPts val="0"/>
                        </a:spcBef>
                        <a:spcAft>
                          <a:spcPts val="0"/>
                        </a:spcAft>
                      </a:pPr>
                      <a:r>
                        <a:rPr lang="id-ID" sz="1200" b="1">
                          <a:latin typeface="Arial" pitchFamily="34" charset="0"/>
                          <a:ea typeface="Times New Roman"/>
                          <a:cs typeface="Arial" pitchFamily="34" charset="0"/>
                        </a:rPr>
                        <a:t>1.</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Sejarah, Pengertian</a:t>
                      </a:r>
                      <a:r>
                        <a:rPr lang="en-US" sz="1200" b="1">
                          <a:latin typeface="Arial" pitchFamily="34" charset="0"/>
                          <a:ea typeface="Times New Roman"/>
                          <a:cs typeface="Arial" pitchFamily="34" charset="0"/>
                        </a:rPr>
                        <a:t>, d</a:t>
                      </a:r>
                      <a:r>
                        <a:rPr lang="id-ID" sz="1200" b="1">
                          <a:latin typeface="Arial" pitchFamily="34" charset="0"/>
                          <a:ea typeface="Times New Roman"/>
                          <a:cs typeface="Arial" pitchFamily="34" charset="0"/>
                        </a:rPr>
                        <a:t>an Ruang Lingkup Sosiologi Pedesaan</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mj-lt"/>
                        <a:buAutoNum type="arabicPeriod"/>
                        <a:tabLst>
                          <a:tab pos="160020" algn="l"/>
                        </a:tabLst>
                      </a:pPr>
                      <a:r>
                        <a:rPr lang="id-ID" sz="1200" b="1">
                          <a:latin typeface="Arial" pitchFamily="34" charset="0"/>
                          <a:ea typeface="Times New Roman"/>
                          <a:cs typeface="Arial" pitchFamily="34" charset="0"/>
                        </a:rPr>
                        <a:t>Sejarah dan teori Sosiologi</a:t>
                      </a:r>
                      <a:endParaRPr lang="en-US" sz="1200" b="1">
                        <a:latin typeface="Arial" pitchFamily="34" charset="0"/>
                        <a:ea typeface="Times New Roman"/>
                        <a:cs typeface="Arial" pitchFamily="34" charset="0"/>
                      </a:endParaRPr>
                    </a:p>
                    <a:p>
                      <a:pPr marL="342900" marR="0" lvl="0" indent="-342900">
                        <a:spcBef>
                          <a:spcPts val="0"/>
                        </a:spcBef>
                        <a:spcAft>
                          <a:spcPts val="0"/>
                        </a:spcAft>
                        <a:buFont typeface="+mj-lt"/>
                        <a:buAutoNum type="arabicPeriod"/>
                        <a:tabLst>
                          <a:tab pos="160020" algn="l"/>
                        </a:tabLst>
                      </a:pPr>
                      <a:r>
                        <a:rPr lang="id-ID" sz="1200" b="1">
                          <a:latin typeface="Arial" pitchFamily="34" charset="0"/>
                          <a:ea typeface="Times New Roman"/>
                          <a:cs typeface="Arial" pitchFamily="34" charset="0"/>
                        </a:rPr>
                        <a:t>Metode-metode dalam sosiologi</a:t>
                      </a:r>
                      <a:endParaRPr lang="en-US" sz="1200" b="1">
                        <a:latin typeface="Arial" pitchFamily="34" charset="0"/>
                        <a:ea typeface="Times New Roman"/>
                        <a:cs typeface="Arial" pitchFamily="34" charset="0"/>
                      </a:endParaRPr>
                    </a:p>
                    <a:p>
                      <a:pPr marL="342900" marR="0" lvl="0" indent="-342900">
                        <a:spcBef>
                          <a:spcPts val="0"/>
                        </a:spcBef>
                        <a:spcAft>
                          <a:spcPts val="0"/>
                        </a:spcAft>
                        <a:buFont typeface="+mj-lt"/>
                        <a:buAutoNum type="arabicPeriod"/>
                        <a:tabLst>
                          <a:tab pos="160020" algn="l"/>
                        </a:tabLst>
                      </a:pPr>
                      <a:r>
                        <a:rPr lang="id-ID" sz="1200" b="1">
                          <a:latin typeface="Arial" pitchFamily="34" charset="0"/>
                          <a:ea typeface="Times New Roman"/>
                          <a:cs typeface="Arial" pitchFamily="34" charset="0"/>
                        </a:rPr>
                        <a:t>Perkembangan sosiologi di Indonesia</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 3,4,5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226">
                <a:tc>
                  <a:txBody>
                    <a:bodyPr/>
                    <a:lstStyle/>
                    <a:p>
                      <a:pPr marL="0" marR="0">
                        <a:spcBef>
                          <a:spcPts val="0"/>
                        </a:spcBef>
                        <a:spcAft>
                          <a:spcPts val="0"/>
                        </a:spcAft>
                      </a:pPr>
                      <a:r>
                        <a:rPr lang="id-ID" sz="1200" b="1">
                          <a:latin typeface="Arial" pitchFamily="34" charset="0"/>
                          <a:ea typeface="Times New Roman"/>
                          <a:cs typeface="Arial" pitchFamily="34" charset="0"/>
                        </a:rPr>
                        <a:t>2.</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Proses sosial</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1. Interaksi sosial</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2. Syarat terjadinya interaksi sosial</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3. Bentuk-bentuk interaksi sosial</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 3,4,5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301">
                <a:tc>
                  <a:txBody>
                    <a:bodyPr/>
                    <a:lstStyle/>
                    <a:p>
                      <a:pPr marL="0" marR="0">
                        <a:spcBef>
                          <a:spcPts val="0"/>
                        </a:spcBef>
                        <a:spcAft>
                          <a:spcPts val="0"/>
                        </a:spcAft>
                      </a:pPr>
                      <a:r>
                        <a:rPr lang="id-ID" sz="1200" b="1">
                          <a:latin typeface="Arial" pitchFamily="34" charset="0"/>
                          <a:ea typeface="Times New Roman"/>
                          <a:cs typeface="Arial" pitchFamily="34" charset="0"/>
                        </a:rPr>
                        <a:t>3.</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Kebudayaan dan masyarakat</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0020" marR="0" indent="-152400">
                        <a:spcBef>
                          <a:spcPts val="0"/>
                        </a:spcBef>
                        <a:spcAft>
                          <a:spcPts val="0"/>
                        </a:spcAft>
                        <a:tabLst>
                          <a:tab pos="149225" algn="l"/>
                        </a:tabLst>
                      </a:pPr>
                      <a:r>
                        <a:rPr lang="id-ID" sz="1200" b="1">
                          <a:latin typeface="Arial" pitchFamily="34" charset="0"/>
                          <a:ea typeface="Times New Roman"/>
                          <a:cs typeface="Arial" pitchFamily="34" charset="0"/>
                        </a:rPr>
                        <a:t>Unsur-unsur kebudayaan</a:t>
                      </a:r>
                      <a:endParaRPr lang="en-US" sz="1200" b="1">
                        <a:latin typeface="Arial" pitchFamily="34" charset="0"/>
                        <a:ea typeface="Times New Roman"/>
                        <a:cs typeface="Arial" pitchFamily="34" charset="0"/>
                      </a:endParaRPr>
                    </a:p>
                    <a:p>
                      <a:pPr marL="160020" marR="0" indent="-152400">
                        <a:spcBef>
                          <a:spcPts val="0"/>
                        </a:spcBef>
                        <a:spcAft>
                          <a:spcPts val="0"/>
                        </a:spcAft>
                        <a:tabLst>
                          <a:tab pos="149225" algn="l"/>
                        </a:tabLst>
                      </a:pPr>
                      <a:r>
                        <a:rPr lang="id-ID" sz="1200" b="1">
                          <a:latin typeface="Arial" pitchFamily="34" charset="0"/>
                          <a:ea typeface="Times New Roman"/>
                          <a:cs typeface="Arial" pitchFamily="34" charset="0"/>
                        </a:rPr>
                        <a:t>Fungsi kebudayaan bagi masyarakat</a:t>
                      </a:r>
                      <a:endParaRPr lang="en-US" sz="1200" b="1">
                        <a:latin typeface="Arial" pitchFamily="34" charset="0"/>
                        <a:ea typeface="Times New Roman"/>
                        <a:cs typeface="Arial" pitchFamily="34" charset="0"/>
                      </a:endParaRPr>
                    </a:p>
                    <a:p>
                      <a:pPr marL="160020" marR="0" indent="-152400">
                        <a:spcBef>
                          <a:spcPts val="0"/>
                        </a:spcBef>
                        <a:spcAft>
                          <a:spcPts val="0"/>
                        </a:spcAft>
                        <a:tabLst>
                          <a:tab pos="149225" algn="l"/>
                        </a:tabLst>
                      </a:pPr>
                      <a:r>
                        <a:rPr lang="id-ID" sz="1200" b="1">
                          <a:latin typeface="Arial" pitchFamily="34" charset="0"/>
                          <a:ea typeface="Times New Roman"/>
                          <a:cs typeface="Arial" pitchFamily="34" charset="0"/>
                        </a:rPr>
                        <a:t>Sifat hakikat kebudayaan</a:t>
                      </a:r>
                      <a:endParaRPr lang="en-US" sz="1200" b="1">
                        <a:latin typeface="Arial" pitchFamily="34" charset="0"/>
                        <a:ea typeface="Times New Roman"/>
                        <a:cs typeface="Arial" pitchFamily="34" charset="0"/>
                      </a:endParaRPr>
                    </a:p>
                    <a:p>
                      <a:pPr marL="160020" marR="0" indent="-152400">
                        <a:spcBef>
                          <a:spcPts val="0"/>
                        </a:spcBef>
                        <a:spcAft>
                          <a:spcPts val="0"/>
                        </a:spcAft>
                        <a:tabLst>
                          <a:tab pos="149225" algn="l"/>
                        </a:tabLst>
                      </a:pPr>
                      <a:r>
                        <a:rPr lang="id-ID" sz="1200" b="1">
                          <a:latin typeface="Arial" pitchFamily="34" charset="0"/>
                          <a:ea typeface="Times New Roman"/>
                          <a:cs typeface="Arial" pitchFamily="34" charset="0"/>
                        </a:rPr>
                        <a:t>Gerak kebudayaan   </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 3,4, 5,9</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998">
                <a:tc>
                  <a:txBody>
                    <a:bodyPr/>
                    <a:lstStyle/>
                    <a:p>
                      <a:pPr marL="0" marR="0">
                        <a:spcBef>
                          <a:spcPts val="0"/>
                        </a:spcBef>
                        <a:spcAft>
                          <a:spcPts val="0"/>
                        </a:spcAft>
                      </a:pPr>
                      <a:r>
                        <a:rPr lang="id-ID" sz="1200" b="1">
                          <a:latin typeface="Arial" pitchFamily="34" charset="0"/>
                          <a:ea typeface="Times New Roman"/>
                          <a:cs typeface="Arial" pitchFamily="34" charset="0"/>
                        </a:rPr>
                        <a:t>4.</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Kelembagaan sosial</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1. Proses pertumbuhan kelembagaan sosial</a:t>
                      </a:r>
                      <a:endParaRPr lang="en-US" sz="1200" b="1">
                        <a:latin typeface="Arial" pitchFamily="34" charset="0"/>
                        <a:ea typeface="Times New Roman"/>
                        <a:cs typeface="Arial" pitchFamily="34" charset="0"/>
                      </a:endParaRPr>
                    </a:p>
                    <a:p>
                      <a:pPr marL="312420" marR="0" indent="-152400">
                        <a:spcBef>
                          <a:spcPts val="0"/>
                        </a:spcBef>
                        <a:spcAft>
                          <a:spcPts val="0"/>
                        </a:spcAft>
                        <a:tabLst>
                          <a:tab pos="312420" algn="l"/>
                        </a:tabLst>
                      </a:pPr>
                      <a:r>
                        <a:rPr lang="id-ID" sz="1200" b="1">
                          <a:latin typeface="Arial" pitchFamily="34" charset="0"/>
                          <a:ea typeface="Times New Roman"/>
                          <a:cs typeface="Arial" pitchFamily="34" charset="0"/>
                        </a:rPr>
                        <a:t>a. norma-norma masyarakat</a:t>
                      </a:r>
                      <a:endParaRPr lang="en-US" sz="1200" b="1">
                        <a:latin typeface="Arial" pitchFamily="34" charset="0"/>
                        <a:ea typeface="Times New Roman"/>
                        <a:cs typeface="Arial" pitchFamily="34" charset="0"/>
                      </a:endParaRPr>
                    </a:p>
                    <a:p>
                      <a:pPr marL="312420" marR="0" indent="-152400">
                        <a:spcBef>
                          <a:spcPts val="0"/>
                        </a:spcBef>
                        <a:spcAft>
                          <a:spcPts val="0"/>
                        </a:spcAft>
                        <a:tabLst>
                          <a:tab pos="312420" algn="l"/>
                        </a:tabLst>
                      </a:pPr>
                      <a:r>
                        <a:rPr lang="id-ID" sz="1200" b="1">
                          <a:latin typeface="Arial" pitchFamily="34" charset="0"/>
                          <a:ea typeface="Times New Roman"/>
                          <a:cs typeface="Arial" pitchFamily="34" charset="0"/>
                        </a:rPr>
                        <a:t>b. sistem pengendalian sosial</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2. Ciri-ciri umum kelembagaan sosial</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3. Lembaga-lembaga sosial di desa.</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,3,4, 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999">
                <a:tc>
                  <a:txBody>
                    <a:bodyPr/>
                    <a:lstStyle/>
                    <a:p>
                      <a:pPr marL="0" marR="0">
                        <a:spcBef>
                          <a:spcPts val="0"/>
                        </a:spcBef>
                        <a:spcAft>
                          <a:spcPts val="0"/>
                        </a:spcAft>
                      </a:pPr>
                      <a:r>
                        <a:rPr lang="en-US" sz="1200" b="1">
                          <a:latin typeface="Arial" pitchFamily="34" charset="0"/>
                          <a:ea typeface="Times New Roman"/>
                          <a:cs typeface="Arial" pitchFamily="34" charset="0"/>
                        </a:rPr>
                        <a:t>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8415">
                        <a:spcBef>
                          <a:spcPts val="0"/>
                        </a:spcBef>
                        <a:spcAft>
                          <a:spcPts val="0"/>
                        </a:spcAft>
                      </a:pPr>
                      <a:r>
                        <a:rPr lang="en-US" sz="1200" b="1" dirty="0">
                          <a:latin typeface="Arial" pitchFamily="34" charset="0"/>
                          <a:ea typeface="Times New Roman"/>
                          <a:cs typeface="Arial" pitchFamily="34" charset="0"/>
                        </a:rPr>
                        <a:t>A.   KUIS</a:t>
                      </a:r>
                    </a:p>
                    <a:p>
                      <a:pPr marL="217170" marR="0" indent="-217170">
                        <a:spcBef>
                          <a:spcPts val="0"/>
                        </a:spcBef>
                        <a:spcAft>
                          <a:spcPts val="0"/>
                        </a:spcAft>
                      </a:pPr>
                      <a:r>
                        <a:rPr lang="en-US" sz="1200" b="1" dirty="0">
                          <a:latin typeface="Arial" pitchFamily="34" charset="0"/>
                          <a:ea typeface="Times New Roman"/>
                          <a:cs typeface="Arial" pitchFamily="34" charset="0"/>
                        </a:rPr>
                        <a:t>B.   </a:t>
                      </a:r>
                      <a:r>
                        <a:rPr lang="id-ID" sz="1200" b="1" dirty="0">
                          <a:latin typeface="Arial" pitchFamily="34" charset="0"/>
                          <a:ea typeface="Times New Roman"/>
                          <a:cs typeface="Arial" pitchFamily="34" charset="0"/>
                        </a:rPr>
                        <a:t>Kelompok dan organisasi sosial</a:t>
                      </a:r>
                      <a:endParaRPr lang="en-US" sz="1200" b="1" dirty="0">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1. Pendekatan sosiologi terhadap kelompok-kelompok sosial</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2. Tipe-tipe kelompok sosial</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3. Dinamika kelompok sosial</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en-US" sz="1200" b="1">
                          <a:latin typeface="Arial" pitchFamily="34" charset="0"/>
                          <a:ea typeface="Times New Roman"/>
                          <a:cs typeface="Arial" pitchFamily="34" charset="0"/>
                        </a:rPr>
                        <a:t>    K U I S    (30  MENIT)</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,3,4, 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377">
                <a:tc>
                  <a:txBody>
                    <a:bodyPr/>
                    <a:lstStyle/>
                    <a:p>
                      <a:pPr marL="0" marR="0">
                        <a:spcBef>
                          <a:spcPts val="0"/>
                        </a:spcBef>
                        <a:spcAft>
                          <a:spcPts val="0"/>
                        </a:spcAft>
                      </a:pPr>
                      <a:r>
                        <a:rPr lang="en-US" sz="1200" b="1">
                          <a:latin typeface="Arial" pitchFamily="34" charset="0"/>
                          <a:ea typeface="Times New Roman"/>
                          <a:cs typeface="Arial" pitchFamily="34" charset="0"/>
                        </a:rPr>
                        <a:t>6</a:t>
                      </a:r>
                      <a:r>
                        <a:rPr lang="id-ID" sz="1200" b="1">
                          <a:latin typeface="Arial" pitchFamily="34" charset="0"/>
                          <a:ea typeface="Times New Roman"/>
                          <a:cs typeface="Arial" pitchFamily="34" charset="0"/>
                        </a:rPr>
                        <a:t>.</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Pelapisan sosial (stratafikasi sosial)</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1. Terjadinya lapisan masyarakat</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2. Sifat sistem lapisan masyarakat.</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3. Kelas-kelas dalam masyarakat.</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4. Unsur-unsur lapisan masyarakat.</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5. Perlunya sistem lapisan</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,3,4,5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999">
                <a:tc>
                  <a:txBody>
                    <a:bodyPr/>
                    <a:lstStyle/>
                    <a:p>
                      <a:pPr marL="0" marR="0">
                        <a:spcBef>
                          <a:spcPts val="0"/>
                        </a:spcBef>
                        <a:spcAft>
                          <a:spcPts val="0"/>
                        </a:spcAft>
                      </a:pPr>
                      <a:r>
                        <a:rPr lang="id-ID" sz="1200" b="1">
                          <a:latin typeface="Arial" pitchFamily="34" charset="0"/>
                          <a:ea typeface="Times New Roman"/>
                          <a:cs typeface="Arial" pitchFamily="34" charset="0"/>
                        </a:rPr>
                        <a:t>7. </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Kekuasaan, wewenang dan kepemimpinan</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1. Hakikat kekuasaan dan sumbernya</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2. Unsur-unsur saluran kekuasaan dan dimensinya</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3. cara mempertahankan kekuasaan.</a:t>
                      </a:r>
                      <a:endParaRPr lang="en-US" sz="1200" b="1">
                        <a:latin typeface="Arial" pitchFamily="34" charset="0"/>
                        <a:ea typeface="Times New Roman"/>
                        <a:cs typeface="Arial" pitchFamily="34" charset="0"/>
                      </a:endParaRPr>
                    </a:p>
                    <a:p>
                      <a:pPr marL="149225" marR="0" indent="-149225">
                        <a:spcBef>
                          <a:spcPts val="0"/>
                        </a:spcBef>
                        <a:spcAft>
                          <a:spcPts val="0"/>
                        </a:spcAft>
                        <a:tabLst>
                          <a:tab pos="149225" algn="l"/>
                        </a:tabLst>
                      </a:pPr>
                      <a:r>
                        <a:rPr lang="id-ID" sz="1200" b="1">
                          <a:latin typeface="Arial" pitchFamily="34" charset="0"/>
                          <a:ea typeface="Times New Roman"/>
                          <a:cs typeface="Arial" pitchFamily="34" charset="0"/>
                        </a:rPr>
                        <a:t>4. beberapa bentuk lapisan kekuasaan</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,3,4, 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9996">
                <a:tc>
                  <a:txBody>
                    <a:bodyPr/>
                    <a:lstStyle/>
                    <a:p>
                      <a:pPr marL="0" marR="0">
                        <a:spcBef>
                          <a:spcPts val="0"/>
                        </a:spcBef>
                        <a:spcAft>
                          <a:spcPts val="0"/>
                        </a:spcAft>
                      </a:pPr>
                      <a:r>
                        <a:rPr lang="en-US" sz="1200" b="1">
                          <a:latin typeface="Arial" pitchFamily="34" charset="0"/>
                          <a:ea typeface="Times New Roman"/>
                          <a:cs typeface="Arial" pitchFamily="34" charset="0"/>
                        </a:rPr>
                        <a:t>8</a:t>
                      </a:r>
                      <a:r>
                        <a:rPr lang="id-ID" sz="1200" b="1">
                          <a:latin typeface="Arial" pitchFamily="34" charset="0"/>
                          <a:ea typeface="Times New Roman"/>
                          <a:cs typeface="Arial" pitchFamily="34" charset="0"/>
                        </a:rPr>
                        <a:t>.</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Perubahan sosial</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mj-lt"/>
                        <a:buAutoNum type="arabicPeriod"/>
                        <a:tabLst>
                          <a:tab pos="160020" algn="l"/>
                        </a:tabLst>
                      </a:pPr>
                      <a:r>
                        <a:rPr lang="id-ID" sz="1200" b="1" dirty="0">
                          <a:latin typeface="Arial" pitchFamily="34" charset="0"/>
                          <a:ea typeface="Times New Roman"/>
                          <a:cs typeface="Arial" pitchFamily="34" charset="0"/>
                        </a:rPr>
                        <a:t>Defenisi dan teori perubahan sosial</a:t>
                      </a:r>
                      <a:endParaRPr lang="en-US" sz="1200" b="1" dirty="0">
                        <a:latin typeface="Arial" pitchFamily="34" charset="0"/>
                        <a:ea typeface="Times New Roman"/>
                        <a:cs typeface="Arial" pitchFamily="34" charset="0"/>
                      </a:endParaRPr>
                    </a:p>
                    <a:p>
                      <a:pPr marL="342900" marR="0" lvl="0" indent="-342900">
                        <a:spcBef>
                          <a:spcPts val="0"/>
                        </a:spcBef>
                        <a:spcAft>
                          <a:spcPts val="0"/>
                        </a:spcAft>
                        <a:buFont typeface="+mj-lt"/>
                        <a:buAutoNum type="arabicPeriod"/>
                        <a:tabLst>
                          <a:tab pos="160020" algn="l"/>
                        </a:tabLst>
                      </a:pPr>
                      <a:r>
                        <a:rPr lang="id-ID" sz="1200" b="1" dirty="0">
                          <a:latin typeface="Arial" pitchFamily="34" charset="0"/>
                          <a:ea typeface="Times New Roman"/>
                          <a:cs typeface="Arial" pitchFamily="34" charset="0"/>
                        </a:rPr>
                        <a:t>hubungan perubahan sosial dan perubahan kebudayaan</a:t>
                      </a:r>
                      <a:endParaRPr lang="en-US" sz="1200" b="1" dirty="0">
                        <a:latin typeface="Arial" pitchFamily="34" charset="0"/>
                        <a:ea typeface="Times New Roman"/>
                        <a:cs typeface="Arial" pitchFamily="34" charset="0"/>
                      </a:endParaRPr>
                    </a:p>
                    <a:p>
                      <a:pPr marL="342900" marR="0" lvl="0" indent="-342900">
                        <a:spcBef>
                          <a:spcPts val="0"/>
                        </a:spcBef>
                        <a:spcAft>
                          <a:spcPts val="0"/>
                        </a:spcAft>
                        <a:buFont typeface="+mj-lt"/>
                        <a:buAutoNum type="arabicPeriod"/>
                        <a:tabLst>
                          <a:tab pos="160020" algn="l"/>
                        </a:tabLst>
                      </a:pPr>
                      <a:r>
                        <a:rPr lang="id-ID" sz="1200" b="1" dirty="0">
                          <a:latin typeface="Arial" pitchFamily="34" charset="0"/>
                          <a:ea typeface="Times New Roman"/>
                          <a:cs typeface="Arial" pitchFamily="34" charset="0"/>
                        </a:rPr>
                        <a:t>Bentuk perubahan sosial</a:t>
                      </a:r>
                      <a:endParaRPr lang="en-US" sz="1200" b="1" dirty="0">
                        <a:latin typeface="Arial" pitchFamily="34" charset="0"/>
                        <a:ea typeface="Times New Roman"/>
                        <a:cs typeface="Arial" pitchFamily="34" charset="0"/>
                      </a:endParaRPr>
                    </a:p>
                    <a:p>
                      <a:pPr marL="342900" marR="0" lvl="0" indent="-342900">
                        <a:spcBef>
                          <a:spcPts val="0"/>
                        </a:spcBef>
                        <a:spcAft>
                          <a:spcPts val="0"/>
                        </a:spcAft>
                        <a:buFont typeface="+mj-lt"/>
                        <a:buAutoNum type="arabicPeriod"/>
                        <a:tabLst>
                          <a:tab pos="160020" algn="l"/>
                        </a:tabLst>
                      </a:pPr>
                      <a:r>
                        <a:rPr lang="id-ID" sz="1200" b="1" dirty="0">
                          <a:latin typeface="Arial" pitchFamily="34" charset="0"/>
                          <a:ea typeface="Times New Roman"/>
                          <a:cs typeface="Arial" pitchFamily="34" charset="0"/>
                        </a:rPr>
                        <a:t>Faktor-faktor yang menyebabkan perubahan sosial</a:t>
                      </a:r>
                      <a:endParaRPr lang="en-US" sz="1200" b="1" dirty="0">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id-ID" sz="1200" b="1">
                          <a:latin typeface="Arial" pitchFamily="34" charset="0"/>
                          <a:ea typeface="Times New Roman"/>
                          <a:cs typeface="Arial" pitchFamily="34" charset="0"/>
                        </a:rPr>
                        <a:t>100</a:t>
                      </a:r>
                      <a:endParaRPr lang="en-US"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id-ID" sz="1200" b="1">
                          <a:latin typeface="Arial" pitchFamily="34" charset="0"/>
                          <a:ea typeface="Times New Roman"/>
                          <a:cs typeface="Arial" pitchFamily="34" charset="0"/>
                        </a:rPr>
                        <a:t>1, 2</a:t>
                      </a:r>
                      <a:r>
                        <a:rPr lang="en-US" sz="1200" b="1">
                          <a:latin typeface="Arial" pitchFamily="34" charset="0"/>
                          <a:ea typeface="Times New Roman"/>
                          <a:cs typeface="Arial" pitchFamily="34" charset="0"/>
                        </a:rPr>
                        <a:t>,3,4, 5</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5">
                <a:tc>
                  <a:txBody>
                    <a:bodyPr/>
                    <a:lstStyle/>
                    <a:p>
                      <a:pPr marL="0" marR="0">
                        <a:spcBef>
                          <a:spcPts val="0"/>
                        </a:spcBef>
                        <a:spcAft>
                          <a:spcPts val="0"/>
                        </a:spcAft>
                      </a:pPr>
                      <a:r>
                        <a:rPr lang="en-US" sz="1200" b="1">
                          <a:latin typeface="Arial" pitchFamily="34" charset="0"/>
                          <a:ea typeface="Times New Roman"/>
                          <a:cs typeface="Arial" pitchFamily="34" charset="0"/>
                        </a:rPr>
                        <a:t>9</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a:latin typeface="Arial" pitchFamily="34" charset="0"/>
                          <a:ea typeface="Times New Roman"/>
                          <a:cs typeface="Arial" pitchFamily="34" charset="0"/>
                        </a:rPr>
                        <a:t>U TS </a:t>
                      </a: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0020" marR="0">
                        <a:spcBef>
                          <a:spcPts val="0"/>
                        </a:spcBef>
                        <a:spcAft>
                          <a:spcPts val="0"/>
                        </a:spcAft>
                      </a:pPr>
                      <a:endParaRPr lang="id-ID"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id-ID" sz="1200" b="1">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b="1" dirty="0">
                        <a:latin typeface="Arial" pitchFamily="34" charset="0"/>
                        <a:ea typeface="Times New Roman"/>
                        <a:cs typeface="Arial" pitchFamily="34" charset="0"/>
                      </a:endParaRPr>
                    </a:p>
                  </a:txBody>
                  <a:tcPr marL="27459" marR="274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070100"/>
            <a:ext cx="8229600" cy="1143000"/>
          </a:xfrm>
        </p:spPr>
        <p:txBody>
          <a:bodyPr>
            <a:normAutofit fontScale="90000"/>
          </a:bodyPr>
          <a:lstStyle/>
          <a:p>
            <a:pPr fontAlgn="auto">
              <a:spcAft>
                <a:spcPts val="0"/>
              </a:spcAft>
              <a:defRPr/>
            </a:pPr>
            <a:r>
              <a:rPr lang="en-US" sz="8000" b="1" smtClean="0">
                <a:solidFill>
                  <a:srgbClr val="800000"/>
                </a:solidFill>
              </a:rPr>
              <a:t>PENDAHULUAN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sz="quarter" idx="1"/>
          </p:nvPr>
        </p:nvSpPr>
        <p:spPr>
          <a:xfrm>
            <a:off x="107950" y="260350"/>
            <a:ext cx="8686800" cy="6524625"/>
          </a:xfrm>
        </p:spPr>
        <p:txBody>
          <a:bodyPr>
            <a:normAutofit/>
          </a:bodyPr>
          <a:lstStyle/>
          <a:p>
            <a:pPr marL="274320" indent="-274320" algn="ctr" fontAlgn="auto">
              <a:lnSpc>
                <a:spcPct val="90000"/>
              </a:lnSpc>
              <a:spcAft>
                <a:spcPts val="0"/>
              </a:spcAft>
              <a:buFontTx/>
              <a:buNone/>
              <a:defRPr/>
            </a:pPr>
            <a:r>
              <a:rPr lang="en-US" sz="2800" b="1" dirty="0" err="1" smtClean="0">
                <a:solidFill>
                  <a:schemeClr val="accent6"/>
                </a:solidFill>
              </a:rPr>
              <a:t>Sosiologi</a:t>
            </a:r>
            <a:r>
              <a:rPr lang="en-US" sz="2800" dirty="0" smtClean="0">
                <a:solidFill>
                  <a:schemeClr val="accent6"/>
                </a:solidFill>
              </a:rPr>
              <a:t> </a:t>
            </a:r>
            <a:r>
              <a:rPr lang="en-US" sz="2800" dirty="0" err="1" smtClean="0">
                <a:solidFill>
                  <a:schemeClr val="accent6"/>
                </a:solidFill>
              </a:rPr>
              <a:t>adalah</a:t>
            </a:r>
            <a:r>
              <a:rPr lang="en-US" sz="2800" dirty="0" smtClean="0">
                <a:solidFill>
                  <a:schemeClr val="accent6"/>
                </a:solidFill>
              </a:rPr>
              <a:t> </a:t>
            </a:r>
            <a:r>
              <a:rPr lang="en-US" sz="2800" dirty="0" err="1" smtClean="0">
                <a:solidFill>
                  <a:schemeClr val="accent6"/>
                </a:solidFill>
              </a:rPr>
              <a:t>pengetahuan</a:t>
            </a:r>
            <a:r>
              <a:rPr lang="en-US" sz="2800" dirty="0" smtClean="0">
                <a:solidFill>
                  <a:schemeClr val="accent6"/>
                </a:solidFill>
              </a:rPr>
              <a:t> </a:t>
            </a:r>
            <a:r>
              <a:rPr lang="en-US" sz="2800" dirty="0" err="1" smtClean="0">
                <a:solidFill>
                  <a:schemeClr val="accent6"/>
                </a:solidFill>
              </a:rPr>
              <a:t>atau</a:t>
            </a:r>
            <a:r>
              <a:rPr lang="en-US" sz="2800" dirty="0" smtClean="0">
                <a:solidFill>
                  <a:schemeClr val="accent6"/>
                </a:solidFill>
              </a:rPr>
              <a:t> </a:t>
            </a:r>
            <a:r>
              <a:rPr lang="en-US" sz="2800" dirty="0" err="1" smtClean="0">
                <a:solidFill>
                  <a:schemeClr val="accent6"/>
                </a:solidFill>
              </a:rPr>
              <a:t>ilmu</a:t>
            </a:r>
            <a:r>
              <a:rPr lang="en-US" sz="2800" dirty="0" smtClean="0">
                <a:solidFill>
                  <a:schemeClr val="accent6"/>
                </a:solidFill>
              </a:rPr>
              <a:t> </a:t>
            </a:r>
            <a:r>
              <a:rPr lang="en-US" sz="2800" dirty="0" err="1" smtClean="0">
                <a:solidFill>
                  <a:schemeClr val="accent6"/>
                </a:solidFill>
              </a:rPr>
              <a:t>tentang</a:t>
            </a:r>
            <a:r>
              <a:rPr lang="en-US" sz="2800" dirty="0" smtClean="0">
                <a:solidFill>
                  <a:schemeClr val="accent6"/>
                </a:solidFill>
              </a:rPr>
              <a:t> </a:t>
            </a:r>
            <a:r>
              <a:rPr lang="en-US" sz="2800" dirty="0" err="1" smtClean="0">
                <a:solidFill>
                  <a:schemeClr val="accent6"/>
                </a:solidFill>
              </a:rPr>
              <a:t>sifat</a:t>
            </a:r>
            <a:r>
              <a:rPr lang="en-US" sz="2800" dirty="0" smtClean="0">
                <a:solidFill>
                  <a:schemeClr val="accent6"/>
                </a:solidFill>
              </a:rPr>
              <a:t> </a:t>
            </a:r>
            <a:r>
              <a:rPr lang="en-US" sz="2800" dirty="0" err="1" smtClean="0">
                <a:solidFill>
                  <a:schemeClr val="accent6"/>
                </a:solidFill>
                <a:hlinkClick r:id="rId3" tooltip="Masyarakat"/>
              </a:rPr>
              <a:t>masyarakat</a:t>
            </a:r>
            <a:r>
              <a:rPr lang="en-US" sz="2800" dirty="0" smtClean="0">
                <a:solidFill>
                  <a:schemeClr val="accent6"/>
                </a:solidFill>
              </a:rPr>
              <a:t>, </a:t>
            </a:r>
            <a:r>
              <a:rPr lang="en-US" sz="2800" dirty="0" err="1" smtClean="0">
                <a:solidFill>
                  <a:schemeClr val="accent6"/>
                </a:solidFill>
              </a:rPr>
              <a:t>perilaku</a:t>
            </a:r>
            <a:r>
              <a:rPr lang="en-US" sz="2800" dirty="0" smtClean="0">
                <a:solidFill>
                  <a:schemeClr val="accent6"/>
                </a:solidFill>
              </a:rPr>
              <a:t> </a:t>
            </a:r>
            <a:r>
              <a:rPr lang="en-US" sz="2800" dirty="0" err="1" smtClean="0">
                <a:solidFill>
                  <a:schemeClr val="accent6"/>
                </a:solidFill>
              </a:rPr>
              <a:t>masyarakat</a:t>
            </a:r>
            <a:r>
              <a:rPr lang="en-US" sz="2800" dirty="0" smtClean="0">
                <a:solidFill>
                  <a:schemeClr val="accent6"/>
                </a:solidFill>
              </a:rPr>
              <a:t>, </a:t>
            </a:r>
            <a:r>
              <a:rPr lang="en-US" sz="2800" dirty="0" err="1" smtClean="0">
                <a:solidFill>
                  <a:schemeClr val="accent6"/>
                </a:solidFill>
              </a:rPr>
              <a:t>dan</a:t>
            </a:r>
            <a:r>
              <a:rPr lang="en-US" sz="2800" dirty="0" smtClean="0">
                <a:solidFill>
                  <a:schemeClr val="accent6"/>
                </a:solidFill>
              </a:rPr>
              <a:t> </a:t>
            </a:r>
            <a:r>
              <a:rPr lang="en-US" sz="2800" dirty="0" err="1" smtClean="0">
                <a:solidFill>
                  <a:schemeClr val="accent6"/>
                </a:solidFill>
              </a:rPr>
              <a:t>perkembangan</a:t>
            </a:r>
            <a:r>
              <a:rPr lang="en-US" sz="2800" dirty="0" smtClean="0">
                <a:solidFill>
                  <a:schemeClr val="accent6"/>
                </a:solidFill>
              </a:rPr>
              <a:t> </a:t>
            </a:r>
            <a:r>
              <a:rPr lang="en-US" sz="2800" dirty="0" err="1" smtClean="0">
                <a:solidFill>
                  <a:schemeClr val="accent6"/>
                </a:solidFill>
              </a:rPr>
              <a:t>masyarakat</a:t>
            </a:r>
            <a:r>
              <a:rPr lang="en-US" sz="2800" dirty="0" smtClean="0">
                <a:solidFill>
                  <a:schemeClr val="accent6"/>
                </a:solidFill>
              </a:rPr>
              <a:t>. </a:t>
            </a:r>
            <a:r>
              <a:rPr lang="en-US" sz="2800" dirty="0" err="1" smtClean="0">
                <a:solidFill>
                  <a:schemeClr val="accent6"/>
                </a:solidFill>
              </a:rPr>
              <a:t>Sosiologi</a:t>
            </a:r>
            <a:r>
              <a:rPr lang="en-US" sz="2800" dirty="0" smtClean="0">
                <a:solidFill>
                  <a:schemeClr val="accent6"/>
                </a:solidFill>
              </a:rPr>
              <a:t> </a:t>
            </a:r>
            <a:r>
              <a:rPr lang="en-US" sz="2800" dirty="0" err="1" smtClean="0">
                <a:solidFill>
                  <a:schemeClr val="accent6"/>
                </a:solidFill>
              </a:rPr>
              <a:t>merupakan</a:t>
            </a:r>
            <a:r>
              <a:rPr lang="en-US" sz="2800" dirty="0" smtClean="0">
                <a:solidFill>
                  <a:schemeClr val="accent6"/>
                </a:solidFill>
              </a:rPr>
              <a:t> </a:t>
            </a:r>
            <a:r>
              <a:rPr lang="en-US" sz="2800" dirty="0" err="1" smtClean="0">
                <a:solidFill>
                  <a:schemeClr val="accent6"/>
                </a:solidFill>
              </a:rPr>
              <a:t>cabang</a:t>
            </a:r>
            <a:r>
              <a:rPr lang="en-US" sz="2800" dirty="0" smtClean="0">
                <a:solidFill>
                  <a:schemeClr val="accent6"/>
                </a:solidFill>
              </a:rPr>
              <a:t> </a:t>
            </a:r>
            <a:r>
              <a:rPr lang="en-US" sz="2800" dirty="0" err="1" smtClean="0">
                <a:solidFill>
                  <a:schemeClr val="accent6"/>
                </a:solidFill>
              </a:rPr>
              <a:t>Ilmu</a:t>
            </a:r>
            <a:r>
              <a:rPr lang="en-US" sz="2800" dirty="0" smtClean="0">
                <a:solidFill>
                  <a:schemeClr val="accent6"/>
                </a:solidFill>
              </a:rPr>
              <a:t> </a:t>
            </a:r>
            <a:r>
              <a:rPr lang="en-US" sz="2800" dirty="0" err="1" smtClean="0">
                <a:solidFill>
                  <a:schemeClr val="accent6"/>
                </a:solidFill>
              </a:rPr>
              <a:t>Sosial</a:t>
            </a:r>
            <a:r>
              <a:rPr lang="en-US" sz="2800" dirty="0" smtClean="0">
                <a:solidFill>
                  <a:schemeClr val="accent6"/>
                </a:solidFill>
              </a:rPr>
              <a:t> yang </a:t>
            </a:r>
            <a:r>
              <a:rPr lang="en-US" sz="2800" dirty="0" err="1" smtClean="0">
                <a:solidFill>
                  <a:schemeClr val="accent6"/>
                </a:solidFill>
              </a:rPr>
              <a:t>mempelajari</a:t>
            </a:r>
            <a:r>
              <a:rPr lang="en-US" sz="2800" dirty="0" smtClean="0">
                <a:solidFill>
                  <a:schemeClr val="accent6"/>
                </a:solidFill>
              </a:rPr>
              <a:t> </a:t>
            </a:r>
            <a:r>
              <a:rPr lang="en-US" sz="2800" dirty="0" err="1" smtClean="0">
                <a:solidFill>
                  <a:schemeClr val="accent6"/>
                </a:solidFill>
              </a:rPr>
              <a:t>masyarakat</a:t>
            </a:r>
            <a:r>
              <a:rPr lang="en-US" sz="2800" dirty="0" smtClean="0">
                <a:solidFill>
                  <a:schemeClr val="accent6"/>
                </a:solidFill>
              </a:rPr>
              <a:t> </a:t>
            </a:r>
            <a:r>
              <a:rPr lang="en-US" sz="2800" dirty="0" err="1" smtClean="0">
                <a:solidFill>
                  <a:schemeClr val="accent6"/>
                </a:solidFill>
              </a:rPr>
              <a:t>dan</a:t>
            </a:r>
            <a:r>
              <a:rPr lang="en-US" sz="2800" dirty="0" smtClean="0">
                <a:solidFill>
                  <a:schemeClr val="accent6"/>
                </a:solidFill>
              </a:rPr>
              <a:t> </a:t>
            </a:r>
            <a:r>
              <a:rPr lang="en-US" sz="2800" dirty="0" err="1" smtClean="0">
                <a:solidFill>
                  <a:schemeClr val="accent6"/>
                </a:solidFill>
              </a:rPr>
              <a:t>pengaruhnya</a:t>
            </a:r>
            <a:r>
              <a:rPr lang="en-US" sz="2800" dirty="0" smtClean="0">
                <a:solidFill>
                  <a:schemeClr val="accent6"/>
                </a:solidFill>
              </a:rPr>
              <a:t> </a:t>
            </a:r>
            <a:r>
              <a:rPr lang="en-US" sz="2800" dirty="0" err="1" smtClean="0">
                <a:solidFill>
                  <a:schemeClr val="accent6"/>
                </a:solidFill>
              </a:rPr>
              <a:t>terhadap</a:t>
            </a:r>
            <a:r>
              <a:rPr lang="en-US" sz="2800" dirty="0" smtClean="0">
                <a:solidFill>
                  <a:schemeClr val="accent6"/>
                </a:solidFill>
              </a:rPr>
              <a:t> </a:t>
            </a:r>
            <a:r>
              <a:rPr lang="en-US" sz="2800" dirty="0" err="1" smtClean="0">
                <a:solidFill>
                  <a:schemeClr val="accent6"/>
                </a:solidFill>
              </a:rPr>
              <a:t>kehidupan</a:t>
            </a:r>
            <a:r>
              <a:rPr lang="en-US" sz="2800" dirty="0" smtClean="0">
                <a:solidFill>
                  <a:schemeClr val="accent6"/>
                </a:solidFill>
              </a:rPr>
              <a:t> </a:t>
            </a:r>
            <a:r>
              <a:rPr lang="en-US" sz="2800" dirty="0" err="1" smtClean="0">
                <a:solidFill>
                  <a:schemeClr val="accent6"/>
                </a:solidFill>
              </a:rPr>
              <a:t>manusia</a:t>
            </a:r>
            <a:r>
              <a:rPr lang="en-US" sz="2800" dirty="0" smtClean="0">
                <a:solidFill>
                  <a:schemeClr val="accent6"/>
                </a:solidFill>
              </a:rPr>
              <a:t>. </a:t>
            </a:r>
            <a:r>
              <a:rPr lang="en-US" sz="2800" dirty="0" err="1" smtClean="0">
                <a:solidFill>
                  <a:schemeClr val="accent6"/>
                </a:solidFill>
              </a:rPr>
              <a:t>Sebagai</a:t>
            </a:r>
            <a:r>
              <a:rPr lang="en-US" sz="2800" dirty="0" smtClean="0">
                <a:solidFill>
                  <a:schemeClr val="accent6"/>
                </a:solidFill>
              </a:rPr>
              <a:t> </a:t>
            </a:r>
            <a:r>
              <a:rPr lang="en-US" sz="2800" dirty="0" err="1" smtClean="0">
                <a:solidFill>
                  <a:schemeClr val="accent6"/>
                </a:solidFill>
              </a:rPr>
              <a:t>cabang</a:t>
            </a:r>
            <a:r>
              <a:rPr lang="en-US" sz="2800" dirty="0" smtClean="0">
                <a:solidFill>
                  <a:schemeClr val="accent6"/>
                </a:solidFill>
              </a:rPr>
              <a:t> </a:t>
            </a:r>
            <a:r>
              <a:rPr lang="en-US" sz="2800" dirty="0" err="1" smtClean="0">
                <a:solidFill>
                  <a:schemeClr val="accent6"/>
                </a:solidFill>
              </a:rPr>
              <a:t>Ilmu</a:t>
            </a:r>
            <a:r>
              <a:rPr lang="en-US" sz="2800" dirty="0" smtClean="0">
                <a:solidFill>
                  <a:schemeClr val="accent6"/>
                </a:solidFill>
              </a:rPr>
              <a:t>, </a:t>
            </a:r>
            <a:r>
              <a:rPr lang="en-US" sz="2800" dirty="0" err="1" smtClean="0">
                <a:solidFill>
                  <a:schemeClr val="accent6"/>
                </a:solidFill>
              </a:rPr>
              <a:t>Sosiologi</a:t>
            </a:r>
            <a:r>
              <a:rPr lang="en-US" sz="2800" dirty="0" smtClean="0">
                <a:solidFill>
                  <a:schemeClr val="accent6"/>
                </a:solidFill>
              </a:rPr>
              <a:t> </a:t>
            </a:r>
            <a:r>
              <a:rPr lang="en-US" sz="2800" dirty="0" err="1" smtClean="0">
                <a:solidFill>
                  <a:schemeClr val="accent6"/>
                </a:solidFill>
              </a:rPr>
              <a:t>dicetuskan</a:t>
            </a:r>
            <a:r>
              <a:rPr lang="en-US" sz="2800" dirty="0" smtClean="0">
                <a:solidFill>
                  <a:schemeClr val="accent6"/>
                </a:solidFill>
              </a:rPr>
              <a:t> </a:t>
            </a:r>
            <a:r>
              <a:rPr lang="en-US" sz="2800" dirty="0" err="1" smtClean="0">
                <a:solidFill>
                  <a:schemeClr val="accent6"/>
                </a:solidFill>
              </a:rPr>
              <a:t>pertama</a:t>
            </a:r>
            <a:r>
              <a:rPr lang="en-US" sz="2800" dirty="0" smtClean="0">
                <a:solidFill>
                  <a:schemeClr val="accent6"/>
                </a:solidFill>
              </a:rPr>
              <a:t> kali </a:t>
            </a:r>
            <a:r>
              <a:rPr lang="en-US" sz="2800" dirty="0" err="1" smtClean="0">
                <a:solidFill>
                  <a:schemeClr val="accent6"/>
                </a:solidFill>
              </a:rPr>
              <a:t>oleh</a:t>
            </a:r>
            <a:r>
              <a:rPr lang="en-US" sz="2800" dirty="0" smtClean="0">
                <a:solidFill>
                  <a:schemeClr val="accent6"/>
                </a:solidFill>
              </a:rPr>
              <a:t> </a:t>
            </a:r>
            <a:r>
              <a:rPr lang="en-US" sz="2800" dirty="0" err="1" smtClean="0">
                <a:solidFill>
                  <a:schemeClr val="accent6"/>
                </a:solidFill>
              </a:rPr>
              <a:t>ilmuwan</a:t>
            </a:r>
            <a:r>
              <a:rPr lang="en-US" sz="2800" dirty="0" smtClean="0">
                <a:solidFill>
                  <a:schemeClr val="accent6"/>
                </a:solidFill>
              </a:rPr>
              <a:t> </a:t>
            </a:r>
            <a:r>
              <a:rPr lang="en-US" sz="2800" dirty="0" err="1" smtClean="0">
                <a:solidFill>
                  <a:schemeClr val="accent6"/>
                </a:solidFill>
                <a:hlinkClick r:id="rId4" tooltip="Perancis"/>
              </a:rPr>
              <a:t>Perancis</a:t>
            </a:r>
            <a:r>
              <a:rPr lang="en-US" sz="2800" dirty="0" smtClean="0">
                <a:solidFill>
                  <a:schemeClr val="accent6"/>
                </a:solidFill>
              </a:rPr>
              <a:t>, </a:t>
            </a:r>
            <a:r>
              <a:rPr lang="en-US" sz="2800" dirty="0" smtClean="0">
                <a:solidFill>
                  <a:schemeClr val="accent6"/>
                </a:solidFill>
                <a:hlinkClick r:id="rId5" tooltip="August Comte"/>
              </a:rPr>
              <a:t>August Comte</a:t>
            </a:r>
            <a:r>
              <a:rPr lang="en-US" sz="2800" dirty="0" smtClean="0">
                <a:solidFill>
                  <a:schemeClr val="accent6"/>
                </a:solidFill>
              </a:rPr>
              <a:t>.</a:t>
            </a:r>
          </a:p>
          <a:p>
            <a:pPr marL="274320" indent="-274320" algn="ctr" fontAlgn="auto">
              <a:lnSpc>
                <a:spcPct val="90000"/>
              </a:lnSpc>
              <a:spcAft>
                <a:spcPts val="0"/>
              </a:spcAft>
              <a:buFontTx/>
              <a:buNone/>
              <a:defRPr/>
            </a:pPr>
            <a:r>
              <a:rPr lang="en-US" sz="2800" dirty="0" smtClean="0">
                <a:solidFill>
                  <a:schemeClr val="accent6"/>
                </a:solidFill>
              </a:rPr>
              <a:t> Comte </a:t>
            </a:r>
            <a:r>
              <a:rPr lang="en-US" sz="2800" dirty="0" err="1" smtClean="0">
                <a:solidFill>
                  <a:schemeClr val="accent6"/>
                </a:solidFill>
              </a:rPr>
              <a:t>kemudian</a:t>
            </a:r>
            <a:r>
              <a:rPr lang="en-US" sz="2800" dirty="0" smtClean="0">
                <a:solidFill>
                  <a:schemeClr val="accent6"/>
                </a:solidFill>
              </a:rPr>
              <a:t> </a:t>
            </a:r>
            <a:r>
              <a:rPr lang="en-US" sz="2800" dirty="0" err="1" smtClean="0">
                <a:solidFill>
                  <a:schemeClr val="accent6"/>
                </a:solidFill>
              </a:rPr>
              <a:t>dikenal</a:t>
            </a:r>
            <a:r>
              <a:rPr lang="en-US" sz="2800" dirty="0" smtClean="0">
                <a:solidFill>
                  <a:schemeClr val="accent6"/>
                </a:solidFill>
              </a:rPr>
              <a:t> </a:t>
            </a:r>
            <a:r>
              <a:rPr lang="en-US" sz="2800" dirty="0" err="1" smtClean="0">
                <a:solidFill>
                  <a:schemeClr val="accent6"/>
                </a:solidFill>
              </a:rPr>
              <a:t>sebagai</a:t>
            </a:r>
            <a:r>
              <a:rPr lang="en-US" sz="2800" dirty="0" smtClean="0">
                <a:solidFill>
                  <a:schemeClr val="accent6"/>
                </a:solidFill>
              </a:rPr>
              <a:t> </a:t>
            </a:r>
            <a:r>
              <a:rPr lang="en-US" sz="2800" dirty="0" err="1" smtClean="0">
                <a:solidFill>
                  <a:schemeClr val="accent6"/>
                </a:solidFill>
              </a:rPr>
              <a:t>Bapak</a:t>
            </a:r>
            <a:r>
              <a:rPr lang="en-US" sz="2800" dirty="0" smtClean="0">
                <a:solidFill>
                  <a:schemeClr val="accent6"/>
                </a:solidFill>
              </a:rPr>
              <a:t> </a:t>
            </a:r>
            <a:r>
              <a:rPr lang="en-US" sz="2800" dirty="0" err="1" smtClean="0">
                <a:solidFill>
                  <a:schemeClr val="accent6"/>
                </a:solidFill>
              </a:rPr>
              <a:t>Sosiologi</a:t>
            </a:r>
            <a:r>
              <a:rPr lang="en-US" sz="2800" dirty="0" smtClean="0">
                <a:solidFill>
                  <a:schemeClr val="accent6"/>
                </a:solidFill>
              </a:rPr>
              <a:t>. </a:t>
            </a:r>
            <a:r>
              <a:rPr lang="en-US" sz="2800" dirty="0" err="1" smtClean="0">
                <a:solidFill>
                  <a:schemeClr val="accent6"/>
                </a:solidFill>
              </a:rPr>
              <a:t>Namun</a:t>
            </a:r>
            <a:r>
              <a:rPr lang="en-US" sz="2800" dirty="0" smtClean="0">
                <a:solidFill>
                  <a:schemeClr val="accent6"/>
                </a:solidFill>
              </a:rPr>
              <a:t> </a:t>
            </a:r>
            <a:r>
              <a:rPr lang="en-US" sz="2800" dirty="0" err="1" smtClean="0">
                <a:solidFill>
                  <a:schemeClr val="accent6"/>
                </a:solidFill>
              </a:rPr>
              <a:t>demikian</a:t>
            </a:r>
            <a:r>
              <a:rPr lang="en-US" sz="2800" dirty="0" smtClean="0">
                <a:solidFill>
                  <a:schemeClr val="accent6"/>
                </a:solidFill>
              </a:rPr>
              <a:t>, </a:t>
            </a:r>
            <a:r>
              <a:rPr lang="en-US" sz="2800" dirty="0" err="1" smtClean="0">
                <a:solidFill>
                  <a:schemeClr val="accent6"/>
                </a:solidFill>
              </a:rPr>
              <a:t>sejarah</a:t>
            </a:r>
            <a:r>
              <a:rPr lang="en-US" sz="2800" dirty="0" smtClean="0">
                <a:solidFill>
                  <a:schemeClr val="accent6"/>
                </a:solidFill>
              </a:rPr>
              <a:t> </a:t>
            </a:r>
            <a:r>
              <a:rPr lang="en-US" sz="2800" dirty="0" err="1" smtClean="0">
                <a:solidFill>
                  <a:schemeClr val="accent6"/>
                </a:solidFill>
              </a:rPr>
              <a:t>mencatat</a:t>
            </a:r>
            <a:r>
              <a:rPr lang="en-US" sz="2800" dirty="0" smtClean="0">
                <a:solidFill>
                  <a:schemeClr val="accent6"/>
                </a:solidFill>
              </a:rPr>
              <a:t> </a:t>
            </a:r>
            <a:r>
              <a:rPr lang="en-US" sz="2800" dirty="0" err="1" smtClean="0">
                <a:solidFill>
                  <a:schemeClr val="accent6"/>
                </a:solidFill>
              </a:rPr>
              <a:t>bahwa</a:t>
            </a:r>
            <a:r>
              <a:rPr lang="en-US" sz="2800" dirty="0" smtClean="0">
                <a:solidFill>
                  <a:schemeClr val="accent6"/>
                </a:solidFill>
              </a:rPr>
              <a:t> </a:t>
            </a:r>
            <a:r>
              <a:rPr lang="en-US" sz="2800" dirty="0" err="1" smtClean="0">
                <a:solidFill>
                  <a:schemeClr val="accent6"/>
                </a:solidFill>
                <a:hlinkClick r:id="rId6" tooltip="Émile Durkheim"/>
              </a:rPr>
              <a:t>Émile</a:t>
            </a:r>
            <a:r>
              <a:rPr lang="en-US" sz="2800" dirty="0" smtClean="0">
                <a:solidFill>
                  <a:schemeClr val="accent6"/>
                </a:solidFill>
                <a:hlinkClick r:id="rId6" tooltip="Émile Durkheim"/>
              </a:rPr>
              <a:t> Durkheim</a:t>
            </a:r>
            <a:r>
              <a:rPr lang="en-US" sz="2800" dirty="0" smtClean="0">
                <a:solidFill>
                  <a:schemeClr val="accent6"/>
                </a:solidFill>
              </a:rPr>
              <a:t> — </a:t>
            </a:r>
            <a:r>
              <a:rPr lang="en-US" sz="2800" dirty="0" err="1" smtClean="0">
                <a:solidFill>
                  <a:schemeClr val="accent6"/>
                </a:solidFill>
              </a:rPr>
              <a:t>ilmuwan</a:t>
            </a:r>
            <a:r>
              <a:rPr lang="en-US" sz="2800" dirty="0" smtClean="0">
                <a:solidFill>
                  <a:schemeClr val="accent6"/>
                </a:solidFill>
              </a:rPr>
              <a:t> </a:t>
            </a:r>
            <a:r>
              <a:rPr lang="en-US" sz="2800" dirty="0" err="1" smtClean="0">
                <a:solidFill>
                  <a:schemeClr val="accent6"/>
                </a:solidFill>
              </a:rPr>
              <a:t>sosial</a:t>
            </a:r>
            <a:r>
              <a:rPr lang="en-US" sz="2800" dirty="0" smtClean="0">
                <a:solidFill>
                  <a:schemeClr val="accent6"/>
                </a:solidFill>
              </a:rPr>
              <a:t> </a:t>
            </a:r>
            <a:r>
              <a:rPr lang="en-US" sz="2800" dirty="0" err="1" smtClean="0">
                <a:solidFill>
                  <a:schemeClr val="accent6"/>
                </a:solidFill>
              </a:rPr>
              <a:t>Perancis</a:t>
            </a:r>
            <a:r>
              <a:rPr lang="en-US" sz="2800" dirty="0" smtClean="0">
                <a:solidFill>
                  <a:schemeClr val="accent6"/>
                </a:solidFill>
              </a:rPr>
              <a:t> — yang </a:t>
            </a:r>
            <a:r>
              <a:rPr lang="en-US" sz="2800" dirty="0" err="1" smtClean="0">
                <a:solidFill>
                  <a:schemeClr val="accent6"/>
                </a:solidFill>
              </a:rPr>
              <a:t>kemudian</a:t>
            </a:r>
            <a:r>
              <a:rPr lang="en-US" sz="2800" dirty="0" smtClean="0">
                <a:solidFill>
                  <a:schemeClr val="accent6"/>
                </a:solidFill>
              </a:rPr>
              <a:t> </a:t>
            </a:r>
            <a:r>
              <a:rPr lang="en-US" sz="2800" dirty="0" err="1" smtClean="0">
                <a:solidFill>
                  <a:schemeClr val="accent6"/>
                </a:solidFill>
              </a:rPr>
              <a:t>berhasil</a:t>
            </a:r>
            <a:r>
              <a:rPr lang="en-US" sz="2800" dirty="0" smtClean="0">
                <a:solidFill>
                  <a:schemeClr val="accent6"/>
                </a:solidFill>
              </a:rPr>
              <a:t> </a:t>
            </a:r>
            <a:r>
              <a:rPr lang="en-US" sz="2800" dirty="0" err="1" smtClean="0">
                <a:solidFill>
                  <a:schemeClr val="accent6"/>
                </a:solidFill>
              </a:rPr>
              <a:t>melembagakan</a:t>
            </a:r>
            <a:r>
              <a:rPr lang="en-US" sz="2800" dirty="0" smtClean="0">
                <a:solidFill>
                  <a:schemeClr val="accent6"/>
                </a:solidFill>
              </a:rPr>
              <a:t> </a:t>
            </a:r>
            <a:r>
              <a:rPr lang="en-US" sz="2800" dirty="0" err="1" smtClean="0">
                <a:solidFill>
                  <a:schemeClr val="accent6"/>
                </a:solidFill>
              </a:rPr>
              <a:t>Sosiologi</a:t>
            </a:r>
            <a:r>
              <a:rPr lang="en-US" sz="2800" dirty="0" smtClean="0">
                <a:solidFill>
                  <a:schemeClr val="accent6"/>
                </a:solidFill>
              </a:rPr>
              <a:t> </a:t>
            </a:r>
            <a:r>
              <a:rPr lang="en-US" sz="2800" dirty="0" err="1" smtClean="0">
                <a:solidFill>
                  <a:schemeClr val="accent6"/>
                </a:solidFill>
              </a:rPr>
              <a:t>sebagai</a:t>
            </a:r>
            <a:r>
              <a:rPr lang="en-US" sz="2800" dirty="0" smtClean="0">
                <a:solidFill>
                  <a:schemeClr val="accent6"/>
                </a:solidFill>
              </a:rPr>
              <a:t> </a:t>
            </a:r>
            <a:r>
              <a:rPr lang="en-US" sz="2800" dirty="0" err="1" smtClean="0">
                <a:solidFill>
                  <a:schemeClr val="accent6"/>
                </a:solidFill>
              </a:rPr>
              <a:t>disiplin</a:t>
            </a:r>
            <a:r>
              <a:rPr lang="en-US" sz="2800" dirty="0" smtClean="0">
                <a:solidFill>
                  <a:schemeClr val="accent6"/>
                </a:solidFill>
              </a:rPr>
              <a:t> </a:t>
            </a:r>
            <a:r>
              <a:rPr lang="en-US" sz="2800" dirty="0" err="1" smtClean="0">
                <a:solidFill>
                  <a:schemeClr val="accent6"/>
                </a:solidFill>
              </a:rPr>
              <a:t>akademis</a:t>
            </a:r>
            <a:r>
              <a:rPr lang="en-US" sz="2800" dirty="0" smtClean="0">
                <a:solidFill>
                  <a:schemeClr val="accent6"/>
                </a:solidFill>
              </a:rPr>
              <a:t>. </a:t>
            </a:r>
            <a:r>
              <a:rPr lang="en-US" sz="2800" dirty="0" err="1" smtClean="0">
                <a:solidFill>
                  <a:schemeClr val="accent6"/>
                </a:solidFill>
              </a:rPr>
              <a:t>Sebagai</a:t>
            </a:r>
            <a:r>
              <a:rPr lang="en-US" sz="2800" dirty="0" smtClean="0">
                <a:solidFill>
                  <a:schemeClr val="accent6"/>
                </a:solidFill>
              </a:rPr>
              <a:t> </a:t>
            </a:r>
            <a:r>
              <a:rPr lang="en-US" sz="2800" dirty="0" err="1" smtClean="0">
                <a:solidFill>
                  <a:schemeClr val="accent6"/>
                </a:solidFill>
              </a:rPr>
              <a:t>sebuah</a:t>
            </a:r>
            <a:r>
              <a:rPr lang="en-US" sz="2800" dirty="0" smtClean="0">
                <a:solidFill>
                  <a:schemeClr val="accent6"/>
                </a:solidFill>
              </a:rPr>
              <a:t> </a:t>
            </a:r>
            <a:r>
              <a:rPr lang="en-US" sz="2800" dirty="0" err="1" smtClean="0">
                <a:solidFill>
                  <a:schemeClr val="accent6"/>
                </a:solidFill>
                <a:hlinkClick r:id="rId7" tooltip="Ilmu"/>
              </a:rPr>
              <a:t>ilmu</a:t>
            </a:r>
            <a:r>
              <a:rPr lang="en-US" sz="2800" dirty="0" smtClean="0">
                <a:solidFill>
                  <a:schemeClr val="accent6"/>
                </a:solidFill>
              </a:rPr>
              <a:t>, </a:t>
            </a:r>
            <a:r>
              <a:rPr lang="en-US" sz="2800" dirty="0" err="1" smtClean="0">
                <a:solidFill>
                  <a:schemeClr val="accent6"/>
                </a:solidFill>
              </a:rPr>
              <a:t>sosiologi</a:t>
            </a:r>
            <a:r>
              <a:rPr lang="en-US" sz="2800" dirty="0" smtClean="0">
                <a:solidFill>
                  <a:schemeClr val="accent6"/>
                </a:solidFill>
              </a:rPr>
              <a:t> </a:t>
            </a:r>
            <a:r>
              <a:rPr lang="en-US" sz="2800" dirty="0" err="1" smtClean="0">
                <a:solidFill>
                  <a:schemeClr val="accent6"/>
                </a:solidFill>
              </a:rPr>
              <a:t>merupakan</a:t>
            </a:r>
            <a:r>
              <a:rPr lang="en-US" sz="2800" dirty="0" smtClean="0">
                <a:solidFill>
                  <a:schemeClr val="accent6"/>
                </a:solidFill>
              </a:rPr>
              <a:t> </a:t>
            </a:r>
            <a:r>
              <a:rPr lang="en-US" sz="2800" dirty="0" err="1" smtClean="0">
                <a:solidFill>
                  <a:schemeClr val="accent6"/>
                </a:solidFill>
              </a:rPr>
              <a:t>pengetahuan</a:t>
            </a:r>
            <a:r>
              <a:rPr lang="en-US" sz="2800" dirty="0" smtClean="0">
                <a:solidFill>
                  <a:schemeClr val="accent6"/>
                </a:solidFill>
              </a:rPr>
              <a:t> </a:t>
            </a:r>
            <a:r>
              <a:rPr lang="en-US" sz="2800" dirty="0" err="1" smtClean="0">
                <a:solidFill>
                  <a:schemeClr val="accent6"/>
                </a:solidFill>
              </a:rPr>
              <a:t>kemasyarakatan</a:t>
            </a:r>
            <a:r>
              <a:rPr lang="en-US" sz="2800" dirty="0" smtClean="0">
                <a:solidFill>
                  <a:schemeClr val="accent6"/>
                </a:solidFill>
              </a:rPr>
              <a:t> yang </a:t>
            </a:r>
            <a:r>
              <a:rPr lang="en-US" sz="2800" dirty="0" err="1" smtClean="0">
                <a:solidFill>
                  <a:schemeClr val="accent6"/>
                </a:solidFill>
              </a:rPr>
              <a:t>tersusun</a:t>
            </a:r>
            <a:r>
              <a:rPr lang="en-US" sz="2800" dirty="0" smtClean="0">
                <a:solidFill>
                  <a:schemeClr val="accent6"/>
                </a:solidFill>
              </a:rPr>
              <a:t> </a:t>
            </a:r>
            <a:r>
              <a:rPr lang="en-US" sz="2800" dirty="0" err="1" smtClean="0">
                <a:solidFill>
                  <a:schemeClr val="accent6"/>
                </a:solidFill>
              </a:rPr>
              <a:t>dari</a:t>
            </a:r>
            <a:r>
              <a:rPr lang="en-US" sz="2800" dirty="0" smtClean="0">
                <a:solidFill>
                  <a:schemeClr val="accent6"/>
                </a:solidFill>
              </a:rPr>
              <a:t> </a:t>
            </a:r>
            <a:r>
              <a:rPr lang="en-US" sz="2800" dirty="0" err="1" smtClean="0">
                <a:solidFill>
                  <a:schemeClr val="accent6"/>
                </a:solidFill>
              </a:rPr>
              <a:t>hasil-hasil</a:t>
            </a:r>
            <a:r>
              <a:rPr lang="en-US" sz="2800" dirty="0" smtClean="0">
                <a:solidFill>
                  <a:schemeClr val="accent6"/>
                </a:solidFill>
              </a:rPr>
              <a:t> </a:t>
            </a:r>
            <a:r>
              <a:rPr lang="en-US" sz="2800" dirty="0" err="1" smtClean="0">
                <a:solidFill>
                  <a:schemeClr val="accent6"/>
                </a:solidFill>
              </a:rPr>
              <a:t>pemikiran</a:t>
            </a:r>
            <a:r>
              <a:rPr lang="en-US" sz="2800" dirty="0" smtClean="0">
                <a:solidFill>
                  <a:schemeClr val="accent6"/>
                </a:solidFill>
              </a:rPr>
              <a:t> </a:t>
            </a:r>
            <a:r>
              <a:rPr lang="en-US" sz="2800" dirty="0" err="1" smtClean="0">
                <a:solidFill>
                  <a:schemeClr val="accent6"/>
                </a:solidFill>
              </a:rPr>
              <a:t>ilmiah</a:t>
            </a:r>
            <a:r>
              <a:rPr lang="en-US" sz="2800" dirty="0" smtClean="0">
                <a:solidFill>
                  <a:schemeClr val="accent6"/>
                </a:solidFill>
              </a:rPr>
              <a:t> </a:t>
            </a:r>
            <a:r>
              <a:rPr lang="en-US" sz="2800" dirty="0" err="1" smtClean="0">
                <a:solidFill>
                  <a:schemeClr val="accent6"/>
                </a:solidFill>
              </a:rPr>
              <a:t>dan</a:t>
            </a:r>
            <a:r>
              <a:rPr lang="en-US" sz="2800" dirty="0" smtClean="0">
                <a:solidFill>
                  <a:schemeClr val="accent6"/>
                </a:solidFill>
              </a:rPr>
              <a:t> </a:t>
            </a:r>
            <a:r>
              <a:rPr lang="en-US" sz="2800" dirty="0" err="1" smtClean="0">
                <a:solidFill>
                  <a:schemeClr val="accent6"/>
                </a:solidFill>
              </a:rPr>
              <a:t>dapat</a:t>
            </a:r>
            <a:r>
              <a:rPr lang="en-US" sz="2800" dirty="0" smtClean="0">
                <a:solidFill>
                  <a:schemeClr val="accent6"/>
                </a:solidFill>
              </a:rPr>
              <a:t> </a:t>
            </a:r>
            <a:r>
              <a:rPr lang="en-US" sz="2800" dirty="0" err="1" smtClean="0">
                <a:solidFill>
                  <a:schemeClr val="accent6"/>
                </a:solidFill>
              </a:rPr>
              <a:t>di</a:t>
            </a:r>
            <a:r>
              <a:rPr lang="en-US" sz="2800" dirty="0" smtClean="0">
                <a:solidFill>
                  <a:schemeClr val="accent6"/>
                </a:solidFill>
              </a:rPr>
              <a:t> </a:t>
            </a:r>
            <a:r>
              <a:rPr lang="en-US" sz="2800" dirty="0" err="1" smtClean="0">
                <a:solidFill>
                  <a:schemeClr val="accent6"/>
                </a:solidFill>
              </a:rPr>
              <a:t>kontrol</a:t>
            </a:r>
            <a:r>
              <a:rPr lang="en-US" sz="2800" dirty="0" smtClean="0">
                <a:solidFill>
                  <a:schemeClr val="accent6"/>
                </a:solidFill>
              </a:rPr>
              <a:t> </a:t>
            </a:r>
            <a:r>
              <a:rPr lang="en-US" sz="2800" dirty="0" err="1" smtClean="0">
                <a:solidFill>
                  <a:schemeClr val="accent6"/>
                </a:solidFill>
              </a:rPr>
              <a:t>secara</a:t>
            </a:r>
            <a:r>
              <a:rPr lang="en-US" sz="2800" dirty="0" smtClean="0">
                <a:solidFill>
                  <a:schemeClr val="accent6"/>
                </a:solidFill>
              </a:rPr>
              <a:t> </a:t>
            </a:r>
            <a:r>
              <a:rPr lang="en-US" sz="2800" dirty="0" err="1" smtClean="0">
                <a:solidFill>
                  <a:schemeClr val="accent6"/>
                </a:solidFill>
              </a:rPr>
              <a:t>kritis</a:t>
            </a:r>
            <a:r>
              <a:rPr lang="en-US" sz="2800" dirty="0" smtClean="0">
                <a:solidFill>
                  <a:schemeClr val="accent6"/>
                </a:solidFill>
              </a:rPr>
              <a:t> </a:t>
            </a:r>
            <a:r>
              <a:rPr lang="en-US" sz="2800" dirty="0" err="1" smtClean="0">
                <a:solidFill>
                  <a:schemeClr val="accent6"/>
                </a:solidFill>
              </a:rPr>
              <a:t>oleh</a:t>
            </a:r>
            <a:r>
              <a:rPr lang="en-US" sz="2800" dirty="0" smtClean="0">
                <a:solidFill>
                  <a:schemeClr val="accent6"/>
                </a:solidFill>
              </a:rPr>
              <a:t> </a:t>
            </a:r>
            <a:r>
              <a:rPr lang="en-US" sz="2800" dirty="0" err="1" smtClean="0">
                <a:solidFill>
                  <a:schemeClr val="accent6"/>
                </a:solidFill>
              </a:rPr>
              <a:t>orang</a:t>
            </a:r>
            <a:r>
              <a:rPr lang="en-US" sz="2800" dirty="0" smtClean="0">
                <a:solidFill>
                  <a:schemeClr val="accent6"/>
                </a:solidFill>
              </a:rPr>
              <a:t> lain </a:t>
            </a:r>
            <a:r>
              <a:rPr lang="en-US" sz="2800" dirty="0" err="1" smtClean="0">
                <a:solidFill>
                  <a:schemeClr val="accent6"/>
                </a:solidFill>
              </a:rPr>
              <a:t>atau</a:t>
            </a:r>
            <a:r>
              <a:rPr lang="en-US" sz="2800" dirty="0" smtClean="0">
                <a:solidFill>
                  <a:schemeClr val="accent6"/>
                </a:solidFill>
              </a:rPr>
              <a:t> </a:t>
            </a:r>
            <a:r>
              <a:rPr lang="en-US" sz="2800" dirty="0" err="1" smtClean="0">
                <a:solidFill>
                  <a:schemeClr val="accent6"/>
                </a:solidFill>
              </a:rPr>
              <a:t>umum</a:t>
            </a:r>
            <a:r>
              <a:rPr lang="en-US" sz="2800" dirty="0" smtClean="0">
                <a:solidFill>
                  <a:schemeClr val="accent6"/>
                </a:solidFill>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sz="quarter" idx="1"/>
          </p:nvPr>
        </p:nvSpPr>
        <p:spPr>
          <a:xfrm>
            <a:off x="0" y="990600"/>
            <a:ext cx="8820150" cy="5967413"/>
          </a:xfrm>
        </p:spPr>
        <p:txBody>
          <a:bodyPr/>
          <a:lstStyle/>
          <a:p>
            <a:pPr algn="ctr">
              <a:lnSpc>
                <a:spcPct val="90000"/>
              </a:lnSpc>
              <a:buFontTx/>
              <a:buNone/>
            </a:pPr>
            <a:r>
              <a:rPr lang="en-US" sz="2400" b="1" smtClean="0"/>
              <a:t>   Comte kemudian membedakan antara </a:t>
            </a:r>
            <a:r>
              <a:rPr lang="en-US" sz="2400" b="1" i="1" smtClean="0"/>
              <a:t>sosiologi statis</a:t>
            </a:r>
            <a:r>
              <a:rPr lang="en-US" sz="2400" b="1" smtClean="0"/>
              <a:t> dan </a:t>
            </a:r>
            <a:r>
              <a:rPr lang="en-US" sz="2400" b="1" i="1" smtClean="0"/>
              <a:t>sosiologi dinamis</a:t>
            </a:r>
            <a:r>
              <a:rPr lang="en-US" sz="2400" b="1" smtClean="0"/>
              <a:t>. Sosiologi statis memusatkan perhatian pada hukum-hukum statis yang menjadi dasar adanya </a:t>
            </a:r>
            <a:r>
              <a:rPr lang="en-US" sz="2400" b="1" smtClean="0">
                <a:hlinkClick r:id="rId3" tooltip="Masyarakat"/>
              </a:rPr>
              <a:t>masyarakat</a:t>
            </a:r>
            <a:r>
              <a:rPr lang="en-US" sz="2400" b="1" smtClean="0"/>
              <a:t>. Sosiologi dinamis memusatkan perhatian tentang perkembangan masyarakat dalam arti pembangunan.</a:t>
            </a:r>
          </a:p>
          <a:p>
            <a:pPr algn="ctr">
              <a:lnSpc>
                <a:spcPct val="90000"/>
              </a:lnSpc>
              <a:buFontTx/>
              <a:buNone/>
            </a:pPr>
            <a:r>
              <a:rPr lang="en-US" sz="2400" b="1" smtClean="0"/>
              <a:t>    Rintisan Comte tersebut disambut hangat oleh masyarakat luas, tampak dari tampilnya sejumlah ilmuwan besar di bidang sosiologi. Mereka antara lain </a:t>
            </a:r>
            <a:r>
              <a:rPr lang="en-US" sz="2400" b="1" smtClean="0">
                <a:hlinkClick r:id="rId4" tooltip="Pitirim Sorokin"/>
              </a:rPr>
              <a:t>Pitirim Sorokin</a:t>
            </a:r>
            <a:r>
              <a:rPr lang="en-US" sz="2400" b="1" smtClean="0"/>
              <a:t>, </a:t>
            </a:r>
            <a:r>
              <a:rPr lang="en-US" sz="2400" b="1" smtClean="0">
                <a:hlinkClick r:id="rId5" tooltip="Herbert Spencer"/>
              </a:rPr>
              <a:t>Herbert Spencer</a:t>
            </a:r>
            <a:r>
              <a:rPr lang="en-US" sz="2400" b="1" smtClean="0"/>
              <a:t>, </a:t>
            </a:r>
            <a:r>
              <a:rPr lang="en-US" sz="2400" b="1" smtClean="0">
                <a:hlinkClick r:id="rId6" tooltip="Karl Marx"/>
              </a:rPr>
              <a:t>Karl Marx</a:t>
            </a:r>
            <a:r>
              <a:rPr lang="en-US" sz="2400" b="1" smtClean="0"/>
              <a:t>, </a:t>
            </a:r>
            <a:r>
              <a:rPr lang="en-US" sz="2400" b="1" smtClean="0">
                <a:hlinkClick r:id="rId7" tooltip="Emile Durkheim"/>
              </a:rPr>
              <a:t>Emile Durkheim</a:t>
            </a:r>
            <a:r>
              <a:rPr lang="en-US" sz="2400" b="1" smtClean="0"/>
              <a:t>, </a:t>
            </a:r>
            <a:r>
              <a:rPr lang="en-US" sz="2400" b="1" smtClean="0">
                <a:hlinkClick r:id="rId8" tooltip="George Simmel"/>
              </a:rPr>
              <a:t>George Simmel</a:t>
            </a:r>
            <a:r>
              <a:rPr lang="en-US" sz="2400" b="1" smtClean="0"/>
              <a:t>, dan </a:t>
            </a:r>
            <a:r>
              <a:rPr lang="en-US" sz="2400" b="1" smtClean="0">
                <a:hlinkClick r:id="rId9" tooltip="Max Weber"/>
              </a:rPr>
              <a:t>Max Weber</a:t>
            </a:r>
            <a:r>
              <a:rPr lang="en-US" sz="2400" b="1" smtClean="0"/>
              <a:t> (semuanya berasal dari Eropa). Masing-masing berjasa besar menyumbangkan beragam pendekatan mempelajari masyarakat yang amat berguna untuk perkembangan Sosiologi.</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a:xfrm>
            <a:off x="228600" y="304800"/>
            <a:ext cx="8305800" cy="914400"/>
          </a:xfrm>
        </p:spPr>
        <p:txBody>
          <a:bodyPr/>
          <a:lstStyle/>
          <a:p>
            <a:r>
              <a:rPr lang="en-US" sz="4000" b="1" smtClean="0">
                <a:solidFill>
                  <a:srgbClr val="7B9899"/>
                </a:solidFill>
              </a:rPr>
              <a:t>SOSIOLOGI  </a:t>
            </a:r>
          </a:p>
        </p:txBody>
      </p:sp>
      <p:sp>
        <p:nvSpPr>
          <p:cNvPr id="27651" name="Rectangle 3"/>
          <p:cNvSpPr>
            <a:spLocks noGrp="1" noChangeArrowheads="1"/>
          </p:cNvSpPr>
          <p:nvPr>
            <p:ph sz="quarter" idx="1"/>
          </p:nvPr>
        </p:nvSpPr>
        <p:spPr>
          <a:xfrm>
            <a:off x="152400" y="1371600"/>
            <a:ext cx="8686800" cy="5486400"/>
          </a:xfrm>
        </p:spPr>
        <p:txBody>
          <a:bodyPr/>
          <a:lstStyle/>
          <a:p>
            <a:pPr>
              <a:lnSpc>
                <a:spcPct val="90000"/>
              </a:lnSpc>
            </a:pPr>
            <a:r>
              <a:rPr lang="en-US" sz="2400" smtClean="0"/>
              <a:t>Sebagai sebuah </a:t>
            </a:r>
            <a:r>
              <a:rPr lang="en-US" sz="2400" smtClean="0">
                <a:hlinkClick r:id="rId3" tooltip="Ilmu"/>
              </a:rPr>
              <a:t>ilmu</a:t>
            </a:r>
            <a:r>
              <a:rPr lang="en-US" sz="2400" smtClean="0"/>
              <a:t>, sosiologi merupakan pengetahuan kemasyarakatan yang tersusun dari hasil-hasil pemikiran ilmiah dan dapat di kontrol secara kritis oleh orang lain atau umum. </a:t>
            </a:r>
          </a:p>
          <a:p>
            <a:pPr>
              <a:lnSpc>
                <a:spcPct val="90000"/>
              </a:lnSpc>
            </a:pPr>
            <a:r>
              <a:rPr lang="en-US" sz="2400" b="1" smtClean="0"/>
              <a:t>Sosiologi</a:t>
            </a:r>
            <a:r>
              <a:rPr lang="en-US" sz="2400" smtClean="0"/>
              <a:t> adalah pengetahuan atau ilmu tentang sifat </a:t>
            </a:r>
            <a:r>
              <a:rPr lang="en-US" sz="2400" smtClean="0">
                <a:hlinkClick r:id="rId4" tooltip="Masyarakat"/>
              </a:rPr>
              <a:t>masyarakat</a:t>
            </a:r>
            <a:r>
              <a:rPr lang="en-US" sz="2400" smtClean="0"/>
              <a:t>, perilaku masyarakat, dan perkembangan masyarakat. </a:t>
            </a:r>
          </a:p>
          <a:p>
            <a:pPr>
              <a:lnSpc>
                <a:spcPct val="90000"/>
              </a:lnSpc>
            </a:pPr>
            <a:r>
              <a:rPr lang="en-US" sz="2400" smtClean="0"/>
              <a:t>Sosiologi merupakan cabang Ilmu Sosial yang mempelajari masyarakat dan pengaruhnya terhadap kehidupan manusia. </a:t>
            </a:r>
          </a:p>
          <a:p>
            <a:pPr>
              <a:lnSpc>
                <a:spcPct val="90000"/>
              </a:lnSpc>
            </a:pPr>
            <a:r>
              <a:rPr lang="en-US" sz="2400" smtClean="0"/>
              <a:t>Sebagai cabang Ilmu, Sosiologi dicetuskan pertama kali oleh ilmuwan </a:t>
            </a:r>
            <a:r>
              <a:rPr lang="en-US" sz="2400" smtClean="0">
                <a:hlinkClick r:id="rId5" tooltip="Perancis"/>
              </a:rPr>
              <a:t>Perancis</a:t>
            </a:r>
            <a:r>
              <a:rPr lang="en-US" sz="2400" smtClean="0"/>
              <a:t>, </a:t>
            </a:r>
            <a:r>
              <a:rPr lang="en-US" sz="2400" smtClean="0">
                <a:hlinkClick r:id="rId6" tooltip="August Comte"/>
              </a:rPr>
              <a:t>August Comte</a:t>
            </a:r>
            <a:r>
              <a:rPr lang="en-US" sz="2400" smtClean="0"/>
              <a:t>.</a:t>
            </a:r>
          </a:p>
          <a:p>
            <a:pPr>
              <a:lnSpc>
                <a:spcPct val="90000"/>
              </a:lnSpc>
            </a:pPr>
            <a:r>
              <a:rPr lang="en-US" sz="2400" smtClean="0"/>
              <a:t> Comte kemudian dikenal sebagai Bapak Sosiologi. Namun demikian, sejarah mencatat bahwa </a:t>
            </a:r>
            <a:r>
              <a:rPr lang="en-US" sz="2400" smtClean="0">
                <a:hlinkClick r:id="rId7" tooltip="Émile Durkheim"/>
              </a:rPr>
              <a:t>Émile Durkheim</a:t>
            </a:r>
            <a:r>
              <a:rPr lang="en-US" sz="2400" smtClean="0"/>
              <a:t> — ilmuwan sosial Perancis — yang kemudian berhasil melembagakan Sosiologi sebagai disiplin  akademis. </a:t>
            </a:r>
          </a:p>
          <a:p>
            <a:pPr>
              <a:lnSpc>
                <a:spcPct val="90000"/>
              </a:lnSpc>
            </a:pPr>
            <a:endParaRPr lang="en-US" sz="24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228600"/>
            <a:ext cx="8229600" cy="1143000"/>
          </a:xfrm>
        </p:spPr>
        <p:txBody>
          <a:bodyPr/>
          <a:lstStyle/>
          <a:p>
            <a:r>
              <a:rPr lang="en-US" sz="3200" b="1" smtClean="0">
                <a:solidFill>
                  <a:srgbClr val="7B9899"/>
                </a:solidFill>
              </a:rPr>
              <a:t>KONSEP FUNDAMENTAL </a:t>
            </a:r>
            <a:br>
              <a:rPr lang="en-US" sz="3200" b="1" smtClean="0">
                <a:solidFill>
                  <a:srgbClr val="7B9899"/>
                </a:solidFill>
              </a:rPr>
            </a:br>
            <a:r>
              <a:rPr lang="en-US" sz="3200" b="1" smtClean="0">
                <a:solidFill>
                  <a:srgbClr val="7B9899"/>
                </a:solidFill>
              </a:rPr>
              <a:t>DALAM STUDI SOSIOLOGI</a:t>
            </a:r>
          </a:p>
        </p:txBody>
      </p:sp>
      <p:sp>
        <p:nvSpPr>
          <p:cNvPr id="18435" name="Content Placeholder 3"/>
          <p:cNvSpPr>
            <a:spLocks noGrp="1"/>
          </p:cNvSpPr>
          <p:nvPr>
            <p:ph sz="quarter" idx="1"/>
          </p:nvPr>
        </p:nvSpPr>
        <p:spPr>
          <a:xfrm>
            <a:off x="885825" y="1357313"/>
            <a:ext cx="8258175" cy="5208587"/>
          </a:xfrm>
        </p:spPr>
        <p:txBody>
          <a:bodyPr>
            <a:normAutofit lnSpcReduction="10000"/>
          </a:bodyPr>
          <a:lstStyle/>
          <a:p>
            <a:pPr marL="274320" indent="-274320" fontAlgn="auto">
              <a:spcAft>
                <a:spcPts val="0"/>
              </a:spcAft>
              <a:buFont typeface="Wingdings 2" pitchFamily="18" charset="2"/>
              <a:buNone/>
              <a:defRPr/>
            </a:pPr>
            <a:endParaRPr lang="en-US" sz="3200" smtClean="0"/>
          </a:p>
          <a:p>
            <a:pPr marL="274320" indent="-274320" fontAlgn="auto">
              <a:spcAft>
                <a:spcPts val="0"/>
              </a:spcAft>
              <a:buFont typeface="Wingdings 2"/>
              <a:buChar char=""/>
              <a:defRPr/>
            </a:pPr>
            <a:r>
              <a:rPr lang="id-ID" sz="3200" smtClean="0"/>
              <a:t>Proses sosial</a:t>
            </a:r>
            <a:endParaRPr lang="en-US" sz="3200" smtClean="0"/>
          </a:p>
          <a:p>
            <a:pPr marL="274320" indent="-274320" fontAlgn="auto">
              <a:spcAft>
                <a:spcPts val="0"/>
              </a:spcAft>
              <a:buFont typeface="Wingdings 2"/>
              <a:buChar char=""/>
              <a:defRPr/>
            </a:pPr>
            <a:r>
              <a:rPr lang="id-ID" sz="3200" smtClean="0"/>
              <a:t>Kebudayaan dan masyarakat</a:t>
            </a:r>
            <a:endParaRPr lang="en-US" sz="3200" smtClean="0"/>
          </a:p>
          <a:p>
            <a:pPr marL="274320" indent="-274320" fontAlgn="auto">
              <a:spcAft>
                <a:spcPts val="0"/>
              </a:spcAft>
              <a:buFont typeface="Wingdings 2"/>
              <a:buChar char=""/>
              <a:defRPr/>
            </a:pPr>
            <a:r>
              <a:rPr lang="id-ID" sz="3200" smtClean="0"/>
              <a:t>Kelembagaan sosial</a:t>
            </a:r>
            <a:endParaRPr lang="en-US" sz="3200" smtClean="0"/>
          </a:p>
          <a:p>
            <a:pPr marL="274320" indent="-274320" fontAlgn="auto">
              <a:spcAft>
                <a:spcPts val="0"/>
              </a:spcAft>
              <a:buFont typeface="Wingdings 2"/>
              <a:buChar char=""/>
              <a:defRPr/>
            </a:pPr>
            <a:r>
              <a:rPr lang="id-ID" sz="3200" smtClean="0"/>
              <a:t>Kelompok dan organisasi sosial</a:t>
            </a:r>
            <a:endParaRPr lang="en-US" sz="3200" smtClean="0"/>
          </a:p>
          <a:p>
            <a:pPr marL="274320" indent="-274320" fontAlgn="auto">
              <a:spcAft>
                <a:spcPts val="0"/>
              </a:spcAft>
              <a:buFont typeface="Wingdings 2"/>
              <a:buChar char=""/>
              <a:defRPr/>
            </a:pPr>
            <a:r>
              <a:rPr lang="id-ID" sz="3200" smtClean="0"/>
              <a:t>Pelapisan sosial (stratafikasi sosial)</a:t>
            </a:r>
            <a:endParaRPr lang="en-US" sz="3200" smtClean="0"/>
          </a:p>
          <a:p>
            <a:pPr marL="274320" indent="-274320" fontAlgn="auto">
              <a:spcAft>
                <a:spcPts val="0"/>
              </a:spcAft>
              <a:buFont typeface="Wingdings 2"/>
              <a:buChar char=""/>
              <a:defRPr/>
            </a:pPr>
            <a:r>
              <a:rPr lang="id-ID" sz="3200" smtClean="0"/>
              <a:t>Kekuasaan, wewenang dan kepemimpinan</a:t>
            </a:r>
            <a:endParaRPr lang="en-US" sz="3200" smtClean="0"/>
          </a:p>
          <a:p>
            <a:pPr marL="274320" indent="-274320" fontAlgn="auto">
              <a:spcAft>
                <a:spcPts val="0"/>
              </a:spcAft>
              <a:buFont typeface="Wingdings 2"/>
              <a:buChar char=""/>
              <a:defRPr/>
            </a:pPr>
            <a:r>
              <a:rPr lang="id-ID" sz="3200" smtClean="0"/>
              <a:t>Perubahan sosial</a:t>
            </a:r>
            <a:endParaRPr lang="en-US" sz="3200" smtClean="0"/>
          </a:p>
          <a:p>
            <a:pPr marL="274320" indent="-274320" fontAlgn="auto">
              <a:spcAft>
                <a:spcPts val="0"/>
              </a:spcAft>
              <a:buFont typeface="Wingdings 2"/>
              <a:buChar char=""/>
              <a:defRPr/>
            </a:pPr>
            <a:r>
              <a:rPr lang="en-US" sz="3200" smtClean="0"/>
              <a:t>Mobilitas social </a:t>
            </a:r>
          </a:p>
          <a:p>
            <a:pPr marL="274320" indent="-274320" fontAlgn="auto">
              <a:spcAft>
                <a:spcPts val="0"/>
              </a:spcAft>
              <a:buFont typeface="Wingdings 2" pitchFamily="18" charset="2"/>
              <a:buNone/>
              <a:defRPr/>
            </a:pPr>
            <a:endParaRPr lang="en-US" sz="32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723900"/>
          </a:xfrm>
        </p:spPr>
        <p:txBody>
          <a:bodyPr>
            <a:normAutofit fontScale="90000"/>
          </a:bodyPr>
          <a:lstStyle/>
          <a:p>
            <a:pPr fontAlgn="auto">
              <a:spcAft>
                <a:spcPts val="0"/>
              </a:spcAft>
              <a:defRPr/>
            </a:pPr>
            <a:r>
              <a:rPr lang="en-US" sz="4800" dirty="0" err="1" smtClean="0"/>
              <a:t>Metode</a:t>
            </a:r>
            <a:r>
              <a:rPr lang="en-US" sz="4800" dirty="0" smtClean="0"/>
              <a:t> </a:t>
            </a:r>
            <a:r>
              <a:rPr lang="en-US" sz="4800" dirty="0" err="1" smtClean="0"/>
              <a:t>metode</a:t>
            </a:r>
            <a:r>
              <a:rPr lang="en-US" sz="4800" dirty="0" smtClean="0"/>
              <a:t> </a:t>
            </a:r>
            <a:r>
              <a:rPr lang="en-US" sz="4800" dirty="0" err="1" smtClean="0"/>
              <a:t>dalam</a:t>
            </a:r>
            <a:r>
              <a:rPr lang="en-US" sz="4800" dirty="0" smtClean="0"/>
              <a:t> </a:t>
            </a:r>
            <a:r>
              <a:rPr lang="en-US" sz="4800" dirty="0" err="1" smtClean="0"/>
              <a:t>Sosiologi</a:t>
            </a:r>
            <a:endParaRPr lang="en-US" sz="4800" dirty="0"/>
          </a:p>
        </p:txBody>
      </p:sp>
      <p:sp>
        <p:nvSpPr>
          <p:cNvPr id="30723" name="Content Placeholder 2"/>
          <p:cNvSpPr>
            <a:spLocks noGrp="1"/>
          </p:cNvSpPr>
          <p:nvPr>
            <p:ph sz="quarter" idx="1"/>
          </p:nvPr>
        </p:nvSpPr>
        <p:spPr>
          <a:xfrm>
            <a:off x="428625" y="1500188"/>
            <a:ext cx="8229600" cy="5357812"/>
          </a:xfrm>
        </p:spPr>
        <p:txBody>
          <a:bodyPr/>
          <a:lstStyle/>
          <a:p>
            <a:r>
              <a:rPr lang="en-US" smtClean="0"/>
              <a:t>Metode kualitatif: untuk hal hal yang sukar diukur dengan angka angka, temasuk;</a:t>
            </a:r>
          </a:p>
          <a:p>
            <a:pPr lvl="1"/>
            <a:r>
              <a:rPr lang="en-US" smtClean="0"/>
              <a:t> metode historis </a:t>
            </a:r>
          </a:p>
          <a:p>
            <a:pPr lvl="1"/>
            <a:r>
              <a:rPr lang="en-US" smtClean="0"/>
              <a:t> komparatif</a:t>
            </a:r>
          </a:p>
          <a:p>
            <a:pPr lvl="1"/>
            <a:r>
              <a:rPr lang="en-US" smtClean="0"/>
              <a:t>Metode studi kasus</a:t>
            </a:r>
          </a:p>
          <a:p>
            <a:r>
              <a:rPr lang="en-US" smtClean="0"/>
              <a:t>Metode kuantitatif: mengutamakan keterangan angka angka, dapat diukur menggunakan skala-skala, indeks, tabel, dan formula formula menggunakan ilmu matematik</a:t>
            </a:r>
          </a:p>
          <a:p>
            <a:r>
              <a:rPr lang="en-US" smtClean="0"/>
              <a:t>Metode induktif dan deduktif</a:t>
            </a:r>
          </a:p>
          <a:p>
            <a:pPr lvl="1"/>
            <a:r>
              <a:rPr lang="en-US" smtClean="0"/>
              <a:t>Induktif : fenomena kecil ke fenomena besar</a:t>
            </a:r>
          </a:p>
          <a:p>
            <a:pPr lvl="1"/>
            <a:r>
              <a:rPr lang="en-US" smtClean="0"/>
              <a:t>Deduktif: fenomena besar ke fenomena kecil</a:t>
            </a:r>
          </a:p>
          <a:p>
            <a:pPr lvl="1"/>
            <a:endParaRPr lang="en-US" smtClean="0"/>
          </a:p>
          <a:p>
            <a:pPr lvl="1"/>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57188" y="714375"/>
            <a:ext cx="8329612" cy="571500"/>
          </a:xfrm>
        </p:spPr>
        <p:txBody>
          <a:bodyPr>
            <a:normAutofit fontScale="90000"/>
          </a:bodyPr>
          <a:lstStyle/>
          <a:p>
            <a:pPr fontAlgn="auto">
              <a:spcAft>
                <a:spcPts val="0"/>
              </a:spcAft>
              <a:defRPr/>
            </a:pPr>
            <a:r>
              <a:rPr lang="en-US" sz="4000" b="1" dirty="0" smtClean="0"/>
              <a:t/>
            </a:r>
            <a:br>
              <a:rPr lang="en-US" sz="4000" b="1" dirty="0" smtClean="0"/>
            </a:br>
            <a:r>
              <a:rPr lang="en-US" sz="4000" b="1" dirty="0" smtClean="0"/>
              <a:t/>
            </a:r>
            <a:br>
              <a:rPr lang="en-US" sz="4000" b="1" dirty="0" smtClean="0"/>
            </a:br>
            <a:r>
              <a:rPr lang="en-US" sz="4000" b="1" dirty="0" smtClean="0"/>
              <a:t/>
            </a:r>
            <a:br>
              <a:rPr lang="en-US" sz="4000" b="1" dirty="0" smtClean="0"/>
            </a:br>
            <a:r>
              <a:rPr lang="id-ID" sz="4000" b="1" dirty="0" smtClean="0"/>
              <a:t>Perkembangan sosiologi di Indonesia  </a:t>
            </a:r>
            <a:endParaRPr lang="en-US" sz="4000" b="1" dirty="0" smtClean="0"/>
          </a:p>
        </p:txBody>
      </p:sp>
      <p:sp>
        <p:nvSpPr>
          <p:cNvPr id="31747" name="Content Placeholder 2"/>
          <p:cNvSpPr>
            <a:spLocks noGrp="1"/>
          </p:cNvSpPr>
          <p:nvPr>
            <p:ph sz="quarter" idx="1"/>
          </p:nvPr>
        </p:nvSpPr>
        <p:spPr>
          <a:xfrm>
            <a:off x="457200" y="1357313"/>
            <a:ext cx="8229600" cy="4967287"/>
          </a:xfrm>
        </p:spPr>
        <p:txBody>
          <a:bodyPr/>
          <a:lstStyle/>
          <a:p>
            <a:r>
              <a:rPr lang="en-US" smtClean="0"/>
              <a:t>Permulaan sosilogi di Indonesia</a:t>
            </a:r>
          </a:p>
          <a:p>
            <a:pPr lvl="1"/>
            <a:r>
              <a:rPr lang="en-US" smtClean="0"/>
              <a:t>Ajaran Wulang Rech oleh Sri Paduka Mangkunegoro ttg tata hubungan antara masyarakat dai golongan berbeda</a:t>
            </a:r>
          </a:p>
          <a:p>
            <a:pPr lvl="1"/>
            <a:r>
              <a:rPr lang="en-US" smtClean="0"/>
              <a:t>Ki Hajar Dewantoro: konsep kepemimpinan dan kekeluargaan  dalam organisasi pendidikan Tanaman Siswa</a:t>
            </a:r>
          </a:p>
          <a:p>
            <a:pPr lvl="1"/>
            <a:r>
              <a:rPr lang="en-US" smtClean="0"/>
              <a:t>Sosiologi sebagai ilmu pembantu bagi ilmu lainnya</a:t>
            </a:r>
          </a:p>
          <a:p>
            <a:pPr lvl="2"/>
            <a:r>
              <a:rPr lang="en-US" smtClean="0"/>
              <a:t>Sekola Tinggi Hukum yang memberikan Sosiologi sebagai pelengkap mata pelajaran ilmu hukum</a:t>
            </a:r>
          </a:p>
          <a:p>
            <a:pPr lvl="1"/>
            <a:endParaRPr lang="en-US" smtClean="0"/>
          </a:p>
          <a:p>
            <a:pPr lvl="1"/>
            <a:endParaRPr lang="en-US" smtClean="0"/>
          </a:p>
          <a:p>
            <a:pPr lvl="1"/>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57188" y="714375"/>
            <a:ext cx="8329612" cy="571500"/>
          </a:xfrm>
        </p:spPr>
        <p:txBody>
          <a:bodyPr>
            <a:normAutofit fontScale="90000"/>
          </a:bodyPr>
          <a:lstStyle/>
          <a:p>
            <a:pPr fontAlgn="auto">
              <a:spcAft>
                <a:spcPts val="0"/>
              </a:spcAft>
              <a:defRPr/>
            </a:pPr>
            <a:r>
              <a:rPr lang="en-US" sz="4000" b="1" dirty="0" smtClean="0"/>
              <a:t/>
            </a:r>
            <a:br>
              <a:rPr lang="en-US" sz="4000" b="1" dirty="0" smtClean="0"/>
            </a:br>
            <a:r>
              <a:rPr lang="en-US" sz="4000" b="1" dirty="0" smtClean="0"/>
              <a:t/>
            </a:r>
            <a:br>
              <a:rPr lang="en-US" sz="4000" b="1" dirty="0" smtClean="0"/>
            </a:br>
            <a:r>
              <a:rPr lang="en-US" sz="4000" b="1" dirty="0" smtClean="0"/>
              <a:t/>
            </a:r>
            <a:br>
              <a:rPr lang="en-US" sz="4000" b="1" dirty="0" smtClean="0"/>
            </a:br>
            <a:r>
              <a:rPr lang="id-ID" sz="4000" b="1" dirty="0" smtClean="0"/>
              <a:t>Perkembangan sosiologi di Indonesia  </a:t>
            </a:r>
            <a:endParaRPr lang="en-US" sz="4000" b="1" dirty="0" smtClean="0"/>
          </a:p>
        </p:txBody>
      </p:sp>
      <p:sp>
        <p:nvSpPr>
          <p:cNvPr id="19459" name="Content Placeholder 2"/>
          <p:cNvSpPr>
            <a:spLocks noGrp="1"/>
          </p:cNvSpPr>
          <p:nvPr>
            <p:ph sz="quarter" idx="1"/>
          </p:nvPr>
        </p:nvSpPr>
        <p:spPr>
          <a:xfrm>
            <a:off x="457200" y="1357313"/>
            <a:ext cx="8229600" cy="4967287"/>
          </a:xfrm>
        </p:spPr>
        <p:txBody>
          <a:bodyPr>
            <a:normAutofit fontScale="92500" lnSpcReduction="10000"/>
          </a:bodyPr>
          <a:lstStyle/>
          <a:p>
            <a:pPr marL="274320" indent="-274320" fontAlgn="auto">
              <a:spcAft>
                <a:spcPts val="0"/>
              </a:spcAft>
              <a:buFont typeface="Wingdings 2"/>
              <a:buChar char=""/>
              <a:defRPr/>
            </a:pPr>
            <a:r>
              <a:rPr lang="en-US" dirty="0" err="1" smtClean="0"/>
              <a:t>Perkembangan</a:t>
            </a:r>
            <a:r>
              <a:rPr lang="en-US" dirty="0" smtClean="0"/>
              <a:t> </a:t>
            </a:r>
            <a:r>
              <a:rPr lang="en-US" dirty="0" err="1" smtClean="0"/>
              <a:t>Sosiologi</a:t>
            </a:r>
            <a:r>
              <a:rPr lang="en-US" dirty="0" smtClean="0"/>
              <a:t> </a:t>
            </a:r>
            <a:r>
              <a:rPr lang="en-US" dirty="0" err="1" smtClean="0"/>
              <a:t>sesudah</a:t>
            </a:r>
            <a:r>
              <a:rPr lang="en-US" dirty="0" smtClean="0"/>
              <a:t> </a:t>
            </a:r>
            <a:r>
              <a:rPr lang="en-US" dirty="0" err="1" smtClean="0"/>
              <a:t>Perang</a:t>
            </a:r>
            <a:r>
              <a:rPr lang="en-US" dirty="0" smtClean="0"/>
              <a:t> </a:t>
            </a:r>
            <a:r>
              <a:rPr lang="en-US" dirty="0" err="1" smtClean="0"/>
              <a:t>Dunia</a:t>
            </a:r>
            <a:r>
              <a:rPr lang="en-US" dirty="0" smtClean="0"/>
              <a:t> II</a:t>
            </a:r>
          </a:p>
          <a:p>
            <a:pPr marL="274320" indent="-274320" fontAlgn="auto">
              <a:spcAft>
                <a:spcPts val="0"/>
              </a:spcAft>
              <a:buFont typeface="Wingdings 2"/>
              <a:buChar char=""/>
              <a:defRPr/>
            </a:pPr>
            <a:r>
              <a:rPr lang="en-US" dirty="0" smtClean="0"/>
              <a:t>1948 </a:t>
            </a:r>
            <a:r>
              <a:rPr lang="en-US" dirty="0" err="1" smtClean="0"/>
              <a:t>Soenario</a:t>
            </a:r>
            <a:r>
              <a:rPr lang="en-US" dirty="0" smtClean="0"/>
              <a:t>  </a:t>
            </a:r>
            <a:r>
              <a:rPr lang="en-US" dirty="0" err="1" smtClean="0"/>
              <a:t>Kolopaking</a:t>
            </a:r>
            <a:r>
              <a:rPr lang="en-US" dirty="0" smtClean="0"/>
              <a:t> </a:t>
            </a:r>
            <a:r>
              <a:rPr lang="en-US" dirty="0" err="1" smtClean="0"/>
              <a:t>memberikan</a:t>
            </a:r>
            <a:r>
              <a:rPr lang="en-US" dirty="0" smtClean="0"/>
              <a:t> </a:t>
            </a:r>
            <a:r>
              <a:rPr lang="en-US" dirty="0" err="1" smtClean="0"/>
              <a:t>kuliah</a:t>
            </a:r>
            <a:r>
              <a:rPr lang="en-US" dirty="0" smtClean="0"/>
              <a:t> </a:t>
            </a:r>
            <a:r>
              <a:rPr lang="en-US" dirty="0" err="1" smtClean="0"/>
              <a:t>sosiologi</a:t>
            </a:r>
            <a:r>
              <a:rPr lang="en-US" dirty="0" smtClean="0"/>
              <a:t> </a:t>
            </a:r>
            <a:r>
              <a:rPr lang="en-US" dirty="0" err="1" smtClean="0"/>
              <a:t>pada</a:t>
            </a:r>
            <a:r>
              <a:rPr lang="en-US" dirty="0" smtClean="0"/>
              <a:t> </a:t>
            </a:r>
            <a:r>
              <a:rPr lang="en-US" dirty="0" err="1" smtClean="0"/>
              <a:t>Akademi</a:t>
            </a:r>
            <a:r>
              <a:rPr lang="en-US" dirty="0" smtClean="0"/>
              <a:t> </a:t>
            </a:r>
            <a:r>
              <a:rPr lang="en-US" dirty="0" err="1" smtClean="0"/>
              <a:t>Politik</a:t>
            </a:r>
            <a:r>
              <a:rPr lang="en-US" dirty="0" smtClean="0"/>
              <a:t> </a:t>
            </a:r>
            <a:r>
              <a:rPr lang="en-US" dirty="0" err="1" smtClean="0"/>
              <a:t>di</a:t>
            </a:r>
            <a:r>
              <a:rPr lang="en-US" dirty="0" smtClean="0"/>
              <a:t> Yogyakarta (</a:t>
            </a:r>
            <a:r>
              <a:rPr lang="en-US" dirty="0" err="1" smtClean="0"/>
              <a:t>kemudian</a:t>
            </a:r>
            <a:r>
              <a:rPr lang="en-US" dirty="0" smtClean="0"/>
              <a:t> </a:t>
            </a:r>
            <a:r>
              <a:rPr lang="en-US" dirty="0" err="1" smtClean="0"/>
              <a:t>dilebur</a:t>
            </a:r>
            <a:r>
              <a:rPr lang="en-US" dirty="0" smtClean="0"/>
              <a:t> </a:t>
            </a:r>
            <a:r>
              <a:rPr lang="en-US" dirty="0" err="1" smtClean="0"/>
              <a:t>menjadi</a:t>
            </a:r>
            <a:r>
              <a:rPr lang="en-US" dirty="0" smtClean="0"/>
              <a:t> UGM)</a:t>
            </a:r>
          </a:p>
          <a:p>
            <a:pPr marL="274320" indent="-274320" fontAlgn="auto">
              <a:spcAft>
                <a:spcPts val="0"/>
              </a:spcAft>
              <a:buFont typeface="Wingdings 2"/>
              <a:buChar char=""/>
              <a:defRPr/>
            </a:pPr>
            <a:r>
              <a:rPr lang="en-US" dirty="0" err="1" smtClean="0"/>
              <a:t>Buku</a:t>
            </a:r>
            <a:r>
              <a:rPr lang="en-US" dirty="0" smtClean="0"/>
              <a:t> </a:t>
            </a:r>
            <a:r>
              <a:rPr lang="en-US" dirty="0" err="1" smtClean="0"/>
              <a:t>Sosiologi</a:t>
            </a:r>
            <a:r>
              <a:rPr lang="en-US" dirty="0" smtClean="0"/>
              <a:t> </a:t>
            </a:r>
            <a:r>
              <a:rPr lang="en-US" dirty="0" err="1" smtClean="0"/>
              <a:t>dalam</a:t>
            </a:r>
            <a:r>
              <a:rPr lang="en-US" dirty="0" smtClean="0"/>
              <a:t> </a:t>
            </a:r>
            <a:r>
              <a:rPr lang="en-US" dirty="0" err="1" smtClean="0"/>
              <a:t>bahasa</a:t>
            </a:r>
            <a:r>
              <a:rPr lang="en-US" dirty="0" smtClean="0"/>
              <a:t> Indonesia </a:t>
            </a:r>
            <a:r>
              <a:rPr lang="en-US" dirty="0" err="1" smtClean="0"/>
              <a:t>terbit</a:t>
            </a:r>
            <a:r>
              <a:rPr lang="en-US" dirty="0" smtClean="0"/>
              <a:t> SOSIOLOGI INDONESIA </a:t>
            </a:r>
            <a:r>
              <a:rPr lang="en-US" dirty="0" err="1" smtClean="0"/>
              <a:t>oleh</a:t>
            </a:r>
            <a:r>
              <a:rPr lang="en-US" dirty="0" smtClean="0"/>
              <a:t> </a:t>
            </a:r>
            <a:r>
              <a:rPr lang="en-US" dirty="0" err="1" smtClean="0"/>
              <a:t>Djody</a:t>
            </a:r>
            <a:r>
              <a:rPr lang="en-US" dirty="0" smtClean="0"/>
              <a:t> </a:t>
            </a:r>
            <a:r>
              <a:rPr lang="en-US" dirty="0" err="1" smtClean="0"/>
              <a:t>Gondokusumo</a:t>
            </a:r>
            <a:endParaRPr lang="en-US" dirty="0" smtClean="0"/>
          </a:p>
          <a:p>
            <a:pPr marL="274320" indent="-274320" fontAlgn="auto">
              <a:spcAft>
                <a:spcPts val="0"/>
              </a:spcAft>
              <a:buFont typeface="Wingdings 2"/>
              <a:buChar char=""/>
              <a:defRPr/>
            </a:pPr>
            <a:r>
              <a:rPr lang="en-US" dirty="0" err="1" smtClean="0"/>
              <a:t>Buku</a:t>
            </a:r>
            <a:r>
              <a:rPr lang="en-US" dirty="0" smtClean="0"/>
              <a:t> </a:t>
            </a:r>
            <a:r>
              <a:rPr lang="en-US" dirty="0" err="1" smtClean="0"/>
              <a:t>Sosiologi</a:t>
            </a:r>
            <a:r>
              <a:rPr lang="en-US" dirty="0" smtClean="0"/>
              <a:t> </a:t>
            </a:r>
            <a:r>
              <a:rPr lang="en-US" dirty="0" err="1" smtClean="0"/>
              <a:t>untuk</a:t>
            </a:r>
            <a:r>
              <a:rPr lang="en-US" dirty="0" smtClean="0"/>
              <a:t> </a:t>
            </a:r>
            <a:r>
              <a:rPr lang="en-US" dirty="0" err="1" smtClean="0"/>
              <a:t>masyarakat</a:t>
            </a:r>
            <a:r>
              <a:rPr lang="en-US" dirty="0" smtClean="0"/>
              <a:t> Indonesia </a:t>
            </a:r>
            <a:r>
              <a:rPr lang="en-US" dirty="0" err="1" smtClean="0"/>
              <a:t>oleh</a:t>
            </a:r>
            <a:r>
              <a:rPr lang="en-US" dirty="0" smtClean="0"/>
              <a:t> </a:t>
            </a:r>
            <a:r>
              <a:rPr lang="en-US" dirty="0" err="1" smtClean="0"/>
              <a:t>Hasan</a:t>
            </a:r>
            <a:r>
              <a:rPr lang="en-US" dirty="0" smtClean="0"/>
              <a:t> Shadily</a:t>
            </a:r>
          </a:p>
          <a:p>
            <a:pPr marL="274320" indent="-274320" fontAlgn="auto">
              <a:spcAft>
                <a:spcPts val="0"/>
              </a:spcAft>
              <a:buFont typeface="Wingdings 2"/>
              <a:buChar char=""/>
              <a:defRPr/>
            </a:pPr>
            <a:r>
              <a:rPr lang="en-US" dirty="0" err="1" smtClean="0"/>
              <a:t>Buku</a:t>
            </a:r>
            <a:r>
              <a:rPr lang="en-US" dirty="0" smtClean="0"/>
              <a:t> Social Change in Yogyakarta </a:t>
            </a:r>
            <a:r>
              <a:rPr lang="en-US" dirty="0" err="1" smtClean="0"/>
              <a:t>oleh</a:t>
            </a:r>
            <a:r>
              <a:rPr lang="en-US" dirty="0" smtClean="0"/>
              <a:t> </a:t>
            </a:r>
            <a:r>
              <a:rPr lang="en-US" dirty="0" err="1" smtClean="0"/>
              <a:t>Selo</a:t>
            </a:r>
            <a:r>
              <a:rPr lang="en-US" dirty="0" smtClean="0"/>
              <a:t> </a:t>
            </a:r>
            <a:r>
              <a:rPr lang="en-US" dirty="0" err="1" smtClean="0"/>
              <a:t>Sumardjan</a:t>
            </a:r>
            <a:r>
              <a:rPr lang="en-US" dirty="0" smtClean="0"/>
              <a:t> 1962</a:t>
            </a:r>
          </a:p>
          <a:p>
            <a:pPr marL="274320" indent="-274320" fontAlgn="auto">
              <a:spcAft>
                <a:spcPts val="0"/>
              </a:spcAft>
              <a:buFont typeface="Wingdings 2"/>
              <a:buChar char=""/>
              <a:defRPr/>
            </a:pPr>
            <a:r>
              <a:rPr lang="en-US" dirty="0" err="1" smtClean="0"/>
              <a:t>Dewasa</a:t>
            </a:r>
            <a:r>
              <a:rPr lang="en-US" dirty="0" smtClean="0"/>
              <a:t> </a:t>
            </a:r>
            <a:r>
              <a:rPr lang="en-US" dirty="0" err="1" smtClean="0"/>
              <a:t>ini</a:t>
            </a:r>
            <a:r>
              <a:rPr lang="en-US" dirty="0" smtClean="0"/>
              <a:t> </a:t>
            </a:r>
            <a:r>
              <a:rPr lang="en-US" dirty="0" err="1" smtClean="0"/>
              <a:t>Sosiologi</a:t>
            </a:r>
            <a:r>
              <a:rPr lang="en-US" dirty="0" smtClean="0"/>
              <a:t> </a:t>
            </a:r>
            <a:r>
              <a:rPr lang="en-US" dirty="0" err="1" smtClean="0"/>
              <a:t>diajarkan</a:t>
            </a:r>
            <a:r>
              <a:rPr lang="en-US" dirty="0" smtClean="0"/>
              <a:t> </a:t>
            </a:r>
            <a:r>
              <a:rPr lang="en-US" dirty="0" err="1" smtClean="0"/>
              <a:t>di</a:t>
            </a:r>
            <a:r>
              <a:rPr lang="en-US" dirty="0" smtClean="0"/>
              <a:t> </a:t>
            </a:r>
            <a:r>
              <a:rPr lang="en-US" dirty="0" err="1" smtClean="0"/>
              <a:t>sejumlah</a:t>
            </a:r>
            <a:r>
              <a:rPr lang="en-US" dirty="0" smtClean="0"/>
              <a:t> </a:t>
            </a:r>
            <a:r>
              <a:rPr lang="en-US" dirty="0" err="1" smtClean="0"/>
              <a:t>perguruan</a:t>
            </a:r>
            <a:r>
              <a:rPr lang="en-US" dirty="0" smtClean="0"/>
              <a:t> </a:t>
            </a:r>
            <a:r>
              <a:rPr lang="en-US" dirty="0" err="1" smtClean="0"/>
              <a:t>tinggi</a:t>
            </a:r>
            <a:r>
              <a:rPr lang="en-US" dirty="0" smtClean="0"/>
              <a:t> </a:t>
            </a:r>
            <a:r>
              <a:rPr lang="en-US" dirty="0" err="1" smtClean="0"/>
              <a:t>di</a:t>
            </a:r>
            <a:r>
              <a:rPr lang="en-US" dirty="0" smtClean="0"/>
              <a:t> Indonesia, FISIPOL</a:t>
            </a:r>
          </a:p>
          <a:p>
            <a:pPr marL="548640" lvl="1" indent="-274320" fontAlgn="auto">
              <a:spcAft>
                <a:spcPts val="0"/>
              </a:spcAft>
              <a:buFont typeface="Wingdings"/>
              <a:buChar char=""/>
              <a:defRPr/>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a:bodyPr>
          <a:lstStyle/>
          <a:p>
            <a:pPr fontAlgn="auto">
              <a:spcAft>
                <a:spcPts val="0"/>
              </a:spcAft>
              <a:buFont typeface="Wingdings 2"/>
              <a:buNone/>
              <a:defRPr/>
            </a:pPr>
            <a:endParaRPr lang="en-US"/>
          </a:p>
        </p:txBody>
      </p:sp>
      <p:sp>
        <p:nvSpPr>
          <p:cNvPr id="33795" name="Rectangle 4"/>
          <p:cNvSpPr>
            <a:spLocks noChangeArrowheads="1"/>
          </p:cNvSpPr>
          <p:nvPr/>
        </p:nvSpPr>
        <p:spPr bwMode="auto">
          <a:xfrm>
            <a:off x="2286000" y="3105150"/>
            <a:ext cx="4572000" cy="369888"/>
          </a:xfrm>
          <a:prstGeom prst="rect">
            <a:avLst/>
          </a:prstGeom>
          <a:noFill/>
          <a:ln w="9525">
            <a:noFill/>
            <a:miter lim="800000"/>
            <a:headEnd/>
            <a:tailEnd/>
          </a:ln>
        </p:spPr>
        <p:txBody>
          <a:bodyPr>
            <a:spAutoFit/>
          </a:bodyPr>
          <a:lstStyle/>
          <a:p>
            <a:endParaRPr lang="en-US">
              <a:latin typeface="Georgia" pitchFamily="18" charset="0"/>
            </a:endParaRPr>
          </a:p>
        </p:txBody>
      </p:sp>
      <p:sp>
        <p:nvSpPr>
          <p:cNvPr id="33796" name="Rectangle 7"/>
          <p:cNvSpPr>
            <a:spLocks noChangeArrowheads="1"/>
          </p:cNvSpPr>
          <p:nvPr/>
        </p:nvSpPr>
        <p:spPr bwMode="auto">
          <a:xfrm>
            <a:off x="228600" y="304800"/>
            <a:ext cx="8686800" cy="1446213"/>
          </a:xfrm>
          <a:prstGeom prst="rect">
            <a:avLst/>
          </a:prstGeom>
          <a:noFill/>
          <a:ln w="9525">
            <a:noFill/>
            <a:miter lim="800000"/>
            <a:headEnd/>
            <a:tailEnd/>
          </a:ln>
        </p:spPr>
        <p:txBody>
          <a:bodyPr>
            <a:spAutoFit/>
          </a:bodyPr>
          <a:lstStyle/>
          <a:p>
            <a:r>
              <a:rPr lang="en-US" sz="4400" b="1" u="sng">
                <a:latin typeface="Georgia" pitchFamily="18" charset="0"/>
              </a:rPr>
              <a:t>KONSEP DETERMINISME BUDAYA, ETIK, DAN EMIK</a:t>
            </a:r>
            <a:endParaRPr lang="en-US" sz="4400">
              <a:latin typeface="Georgia"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z="4000" u="sng" smtClean="0">
                <a:solidFill>
                  <a:srgbClr val="7B9899"/>
                </a:solidFill>
              </a:rPr>
              <a:t>Determinisme budaya</a:t>
            </a:r>
            <a:endParaRPr lang="en-US" sz="4000" smtClean="0">
              <a:solidFill>
                <a:srgbClr val="7B9899"/>
              </a:solidFill>
            </a:endParaRPr>
          </a:p>
        </p:txBody>
      </p:sp>
      <p:sp>
        <p:nvSpPr>
          <p:cNvPr id="3" name="Content Placeholder 2"/>
          <p:cNvSpPr>
            <a:spLocks noGrp="1"/>
          </p:cNvSpPr>
          <p:nvPr>
            <p:ph sz="quarter" idx="1"/>
          </p:nvPr>
        </p:nvSpPr>
        <p:spPr>
          <a:xfrm>
            <a:off x="301625" y="1527175"/>
            <a:ext cx="8504238" cy="4572000"/>
          </a:xfrm>
        </p:spPr>
        <p:txBody>
          <a:bodyPr>
            <a:normAutofit lnSpcReduction="10000"/>
          </a:bodyPr>
          <a:lstStyle/>
          <a:p>
            <a:pPr marL="274320" indent="-274320" fontAlgn="auto">
              <a:spcAft>
                <a:spcPts val="0"/>
              </a:spcAft>
              <a:buFont typeface="Wingdings 2"/>
              <a:buChar char=""/>
              <a:defRPr/>
            </a:pPr>
            <a:r>
              <a:rPr lang="en-US" dirty="0" err="1" smtClean="0"/>
              <a:t>Determinisme</a:t>
            </a:r>
            <a:r>
              <a:rPr lang="en-US" dirty="0" smtClean="0"/>
              <a:t> </a:t>
            </a:r>
            <a:r>
              <a:rPr lang="en-US" dirty="0" err="1" smtClean="0"/>
              <a:t>budaya</a:t>
            </a:r>
            <a:r>
              <a:rPr lang="en-US" dirty="0" smtClean="0"/>
              <a:t> </a:t>
            </a:r>
            <a:r>
              <a:rPr lang="en-US" dirty="0" err="1" smtClean="0"/>
              <a:t>adalah</a:t>
            </a:r>
            <a:r>
              <a:rPr lang="en-US" dirty="0" smtClean="0"/>
              <a:t> </a:t>
            </a:r>
            <a:r>
              <a:rPr lang="en-US" dirty="0" err="1" smtClean="0"/>
              <a:t>suatu</a:t>
            </a:r>
            <a:r>
              <a:rPr lang="en-US" dirty="0" smtClean="0"/>
              <a:t> </a:t>
            </a:r>
            <a:r>
              <a:rPr lang="en-US" dirty="0" err="1" smtClean="0"/>
              <a:t>paham</a:t>
            </a:r>
            <a:r>
              <a:rPr lang="en-US" dirty="0" smtClean="0"/>
              <a:t> </a:t>
            </a:r>
            <a:r>
              <a:rPr lang="en-US" dirty="0" err="1" smtClean="0"/>
              <a:t>bahwa</a:t>
            </a:r>
            <a:r>
              <a:rPr lang="en-US" dirty="0" smtClean="0"/>
              <a:t> </a:t>
            </a:r>
            <a:r>
              <a:rPr lang="en-US" dirty="0" err="1" smtClean="0"/>
              <a:t>budaya</a:t>
            </a:r>
            <a:r>
              <a:rPr lang="en-US" dirty="0" smtClean="0"/>
              <a:t> </a:t>
            </a:r>
            <a:r>
              <a:rPr lang="en-US" dirty="0" err="1" smtClean="0"/>
              <a:t>dimana</a:t>
            </a:r>
            <a:r>
              <a:rPr lang="en-US" dirty="0" smtClean="0"/>
              <a:t> </a:t>
            </a:r>
            <a:r>
              <a:rPr lang="en-US" dirty="0" err="1" smtClean="0"/>
              <a:t>seseorang</a:t>
            </a:r>
            <a:r>
              <a:rPr lang="en-US" dirty="0" smtClean="0"/>
              <a:t> </a:t>
            </a:r>
            <a:r>
              <a:rPr lang="en-US" dirty="0" err="1" smtClean="0"/>
              <a:t>dibesarkan</a:t>
            </a:r>
            <a:r>
              <a:rPr lang="en-US" dirty="0" smtClean="0"/>
              <a:t> </a:t>
            </a:r>
            <a:r>
              <a:rPr lang="en-US" dirty="0" err="1" smtClean="0"/>
              <a:t>menentukan</a:t>
            </a:r>
            <a:r>
              <a:rPr lang="en-US" dirty="0" smtClean="0"/>
              <a:t> </a:t>
            </a:r>
            <a:r>
              <a:rPr lang="en-US" dirty="0" err="1" smtClean="0"/>
              <a:t>siapa</a:t>
            </a:r>
            <a:r>
              <a:rPr lang="en-US" dirty="0" smtClean="0"/>
              <a:t> </a:t>
            </a:r>
            <a:r>
              <a:rPr lang="en-US" dirty="0" err="1" smtClean="0"/>
              <a:t>dia</a:t>
            </a:r>
            <a:r>
              <a:rPr lang="en-US" dirty="0" smtClean="0"/>
              <a:t> </a:t>
            </a:r>
            <a:r>
              <a:rPr lang="en-US" dirty="0" err="1" smtClean="0"/>
              <a:t>pada</a:t>
            </a:r>
            <a:r>
              <a:rPr lang="en-US" dirty="0" smtClean="0"/>
              <a:t> level </a:t>
            </a:r>
            <a:r>
              <a:rPr lang="en-US" dirty="0" err="1" smtClean="0"/>
              <a:t>emosi</a:t>
            </a:r>
            <a:r>
              <a:rPr lang="en-US" dirty="0" smtClean="0"/>
              <a:t> </a:t>
            </a:r>
            <a:r>
              <a:rPr lang="en-US" dirty="0" err="1" smtClean="0"/>
              <a:t>dan</a:t>
            </a:r>
            <a:r>
              <a:rPr lang="en-US" dirty="0" smtClean="0"/>
              <a:t> </a:t>
            </a:r>
            <a:r>
              <a:rPr lang="en-US" dirty="0" err="1" smtClean="0"/>
              <a:t>prilaku</a:t>
            </a:r>
            <a:r>
              <a:rPr lang="en-US" dirty="0" smtClean="0"/>
              <a:t>. </a:t>
            </a:r>
            <a:r>
              <a:rPr lang="en-US" dirty="0" err="1" smtClean="0"/>
              <a:t>Paham</a:t>
            </a:r>
            <a:r>
              <a:rPr lang="en-US" dirty="0" smtClean="0"/>
              <a:t> </a:t>
            </a:r>
            <a:r>
              <a:rPr lang="en-US" dirty="0" err="1" smtClean="0"/>
              <a:t>ini</a:t>
            </a:r>
            <a:r>
              <a:rPr lang="en-US" dirty="0" smtClean="0"/>
              <a:t> </a:t>
            </a:r>
            <a:r>
              <a:rPr lang="en-US" dirty="0" err="1" smtClean="0"/>
              <a:t>mendukung</a:t>
            </a:r>
            <a:r>
              <a:rPr lang="en-US" dirty="0" smtClean="0"/>
              <a:t> </a:t>
            </a:r>
            <a:r>
              <a:rPr lang="en-US" dirty="0" err="1" smtClean="0"/>
              <a:t>teori</a:t>
            </a:r>
            <a:r>
              <a:rPr lang="en-US" dirty="0" smtClean="0"/>
              <a:t> </a:t>
            </a:r>
            <a:r>
              <a:rPr lang="en-US" dirty="0" err="1" smtClean="0"/>
              <a:t>bahwa</a:t>
            </a:r>
            <a:r>
              <a:rPr lang="en-US" dirty="0" smtClean="0"/>
              <a:t> </a:t>
            </a:r>
            <a:r>
              <a:rPr lang="en-US" dirty="0" err="1" smtClean="0"/>
              <a:t>pengaruh</a:t>
            </a:r>
            <a:r>
              <a:rPr lang="en-US" dirty="0" smtClean="0"/>
              <a:t> </a:t>
            </a:r>
            <a:r>
              <a:rPr lang="en-US" dirty="0" err="1" smtClean="0"/>
              <a:t>lingkungan</a:t>
            </a:r>
            <a:r>
              <a:rPr lang="en-US" dirty="0" smtClean="0"/>
              <a:t> </a:t>
            </a:r>
            <a:r>
              <a:rPr lang="en-US" dirty="0" err="1" smtClean="0"/>
              <a:t>mendominasi</a:t>
            </a:r>
            <a:r>
              <a:rPr lang="en-US" dirty="0" smtClean="0"/>
              <a:t> </a:t>
            </a:r>
            <a:r>
              <a:rPr lang="en-US" dirty="0" err="1" smtClean="0"/>
              <a:t>siapa</a:t>
            </a:r>
            <a:r>
              <a:rPr lang="en-US" dirty="0" smtClean="0"/>
              <a:t> </a:t>
            </a:r>
            <a:r>
              <a:rPr lang="en-US" dirty="0" err="1" smtClean="0"/>
              <a:t>kita</a:t>
            </a:r>
            <a:r>
              <a:rPr lang="en-US" dirty="0" smtClean="0"/>
              <a:t> </a:t>
            </a:r>
            <a:r>
              <a:rPr lang="en-US" dirty="0" err="1" smtClean="0"/>
              <a:t>ketimbang</a:t>
            </a:r>
            <a:r>
              <a:rPr lang="en-US" dirty="0" smtClean="0"/>
              <a:t> </a:t>
            </a:r>
            <a:r>
              <a:rPr lang="en-US" dirty="0" err="1" smtClean="0"/>
              <a:t>pengaruh</a:t>
            </a:r>
            <a:r>
              <a:rPr lang="en-US" dirty="0" smtClean="0"/>
              <a:t> </a:t>
            </a:r>
            <a:r>
              <a:rPr lang="en-US" dirty="0" err="1" smtClean="0"/>
              <a:t>sifat</a:t>
            </a:r>
            <a:r>
              <a:rPr lang="en-US" dirty="0" smtClean="0"/>
              <a:t> </a:t>
            </a:r>
            <a:r>
              <a:rPr lang="en-US" dirty="0" err="1" smtClean="0"/>
              <a:t>turunan</a:t>
            </a:r>
            <a:r>
              <a:rPr lang="en-US" dirty="0" smtClean="0"/>
              <a:t> </a:t>
            </a:r>
            <a:r>
              <a:rPr lang="en-US" dirty="0" err="1" smtClean="0"/>
              <a:t>biologis</a:t>
            </a:r>
            <a:r>
              <a:rPr lang="en-US" dirty="0" smtClean="0"/>
              <a:t>.</a:t>
            </a:r>
          </a:p>
          <a:p>
            <a:pPr marL="274320" indent="-274320" fontAlgn="auto">
              <a:spcAft>
                <a:spcPts val="0"/>
              </a:spcAft>
              <a:buFont typeface="Wingdings 2"/>
              <a:buChar char=""/>
              <a:defRPr/>
            </a:pPr>
            <a:r>
              <a:rPr lang="en-US" dirty="0" err="1" smtClean="0"/>
              <a:t>Konsep</a:t>
            </a:r>
            <a:r>
              <a:rPr lang="en-US" dirty="0" smtClean="0"/>
              <a:t> </a:t>
            </a:r>
            <a:r>
              <a:rPr lang="en-US" dirty="0" err="1" smtClean="0"/>
              <a:t>determinisme</a:t>
            </a:r>
            <a:r>
              <a:rPr lang="en-US" dirty="0" smtClean="0"/>
              <a:t> </a:t>
            </a:r>
            <a:r>
              <a:rPr lang="en-US" dirty="0" err="1" smtClean="0"/>
              <a:t>budaya</a:t>
            </a:r>
            <a:r>
              <a:rPr lang="en-US" dirty="0" smtClean="0"/>
              <a:t> </a:t>
            </a:r>
            <a:r>
              <a:rPr lang="en-US" dirty="0" err="1" smtClean="0"/>
              <a:t>juga</a:t>
            </a:r>
            <a:r>
              <a:rPr lang="en-US" dirty="0" smtClean="0"/>
              <a:t> </a:t>
            </a:r>
            <a:r>
              <a:rPr lang="en-US" dirty="0" err="1" smtClean="0"/>
              <a:t>dipakai</a:t>
            </a:r>
            <a:r>
              <a:rPr lang="en-US" dirty="0" smtClean="0"/>
              <a:t> </a:t>
            </a:r>
            <a:r>
              <a:rPr lang="en-US" dirty="0" err="1" smtClean="0"/>
              <a:t>untuk</a:t>
            </a:r>
            <a:r>
              <a:rPr lang="en-US" dirty="0" smtClean="0"/>
              <a:t> </a:t>
            </a:r>
            <a:r>
              <a:rPr lang="en-US" dirty="0" err="1" smtClean="0"/>
              <a:t>menjelaskan</a:t>
            </a:r>
            <a:r>
              <a:rPr lang="en-US" dirty="0" smtClean="0"/>
              <a:t> </a:t>
            </a:r>
            <a:r>
              <a:rPr lang="en-US" dirty="0" err="1" smtClean="0"/>
              <a:t>bahwa</a:t>
            </a:r>
            <a:r>
              <a:rPr lang="en-US" dirty="0" smtClean="0"/>
              <a:t> </a:t>
            </a:r>
            <a:r>
              <a:rPr lang="en-US" dirty="0" err="1" smtClean="0"/>
              <a:t>budaya</a:t>
            </a:r>
            <a:r>
              <a:rPr lang="en-US" dirty="0" smtClean="0"/>
              <a:t> </a:t>
            </a:r>
            <a:r>
              <a:rPr lang="en-US" dirty="0" err="1" smtClean="0"/>
              <a:t>menentukan</a:t>
            </a:r>
            <a:r>
              <a:rPr lang="en-US" dirty="0" smtClean="0"/>
              <a:t> </a:t>
            </a:r>
            <a:r>
              <a:rPr lang="en-US" dirty="0" err="1" smtClean="0"/>
              <a:t>tatanan</a:t>
            </a:r>
            <a:r>
              <a:rPr lang="en-US" dirty="0" smtClean="0"/>
              <a:t> </a:t>
            </a:r>
            <a:r>
              <a:rPr lang="en-US" dirty="0" err="1" smtClean="0"/>
              <a:t>ekonomi</a:t>
            </a:r>
            <a:r>
              <a:rPr lang="en-US" dirty="0" smtClean="0"/>
              <a:t> </a:t>
            </a:r>
            <a:r>
              <a:rPr lang="en-US" dirty="0" err="1" smtClean="0"/>
              <a:t>dan</a:t>
            </a:r>
            <a:r>
              <a:rPr lang="en-US" dirty="0" smtClean="0"/>
              <a:t> </a:t>
            </a:r>
            <a:r>
              <a:rPr lang="en-US" dirty="0" err="1" smtClean="0"/>
              <a:t>politik</a:t>
            </a:r>
            <a:r>
              <a:rPr lang="en-US" dirty="0" smtClean="0"/>
              <a:t>. </a:t>
            </a:r>
            <a:r>
              <a:rPr lang="en-US" dirty="0" err="1" smtClean="0"/>
              <a:t>Dia</a:t>
            </a:r>
            <a:r>
              <a:rPr lang="en-US" dirty="0" smtClean="0"/>
              <a:t> </a:t>
            </a:r>
            <a:r>
              <a:rPr lang="en-US" dirty="0" err="1" smtClean="0"/>
              <a:t>adalah</a:t>
            </a:r>
            <a:r>
              <a:rPr lang="en-US" dirty="0" smtClean="0"/>
              <a:t> </a:t>
            </a:r>
            <a:r>
              <a:rPr lang="en-US" dirty="0" err="1" smtClean="0"/>
              <a:t>suatu</a:t>
            </a:r>
            <a:r>
              <a:rPr lang="en-US" dirty="0" smtClean="0"/>
              <a:t> </a:t>
            </a:r>
            <a:r>
              <a:rPr lang="en-US" dirty="0" err="1" smtClean="0"/>
              <a:t>ide</a:t>
            </a:r>
            <a:r>
              <a:rPr lang="en-US" dirty="0" smtClean="0"/>
              <a:t> yang </a:t>
            </a:r>
            <a:r>
              <a:rPr lang="en-US" dirty="0" err="1" smtClean="0"/>
              <a:t>berulang</a:t>
            </a:r>
            <a:r>
              <a:rPr lang="en-US" dirty="0" smtClean="0"/>
              <a:t> </a:t>
            </a:r>
            <a:r>
              <a:rPr lang="en-US" dirty="0" err="1" smtClean="0"/>
              <a:t>di</a:t>
            </a:r>
            <a:r>
              <a:rPr lang="en-US" dirty="0" smtClean="0"/>
              <a:t> </a:t>
            </a:r>
            <a:r>
              <a:rPr lang="en-US" dirty="0" err="1" smtClean="0"/>
              <a:t>banyak</a:t>
            </a:r>
            <a:r>
              <a:rPr lang="en-US" dirty="0" smtClean="0"/>
              <a:t> </a:t>
            </a:r>
            <a:r>
              <a:rPr lang="en-US" dirty="0" err="1" smtClean="0"/>
              <a:t>budaya</a:t>
            </a:r>
            <a:r>
              <a:rPr lang="en-US" dirty="0" smtClean="0"/>
              <a:t> </a:t>
            </a:r>
            <a:r>
              <a:rPr lang="en-US" dirty="0" err="1" smtClean="0"/>
              <a:t>dalam</a:t>
            </a:r>
            <a:r>
              <a:rPr lang="en-US" dirty="0" smtClean="0"/>
              <a:t> </a:t>
            </a:r>
            <a:r>
              <a:rPr lang="en-US" dirty="0" err="1" smtClean="0"/>
              <a:t>sejarah</a:t>
            </a:r>
            <a:r>
              <a:rPr lang="en-US" dirty="0" smtClean="0"/>
              <a:t> </a:t>
            </a:r>
            <a:r>
              <a:rPr lang="en-US" dirty="0" err="1" smtClean="0"/>
              <a:t>peradaban</a:t>
            </a:r>
            <a:r>
              <a:rPr lang="en-US" dirty="0" smtClean="0"/>
              <a:t> </a:t>
            </a:r>
            <a:r>
              <a:rPr lang="en-US" dirty="0" err="1" smtClean="0"/>
              <a:t>manusia</a:t>
            </a:r>
            <a:r>
              <a:rPr lang="en-US" dirty="0" smtClean="0"/>
              <a:t> </a:t>
            </a:r>
            <a:r>
              <a:rPr lang="en-US" dirty="0" err="1" smtClean="0"/>
              <a:t>dari</a:t>
            </a:r>
            <a:r>
              <a:rPr lang="en-US" dirty="0" smtClean="0"/>
              <a:t> </a:t>
            </a:r>
            <a:r>
              <a:rPr lang="en-US" dirty="0" err="1" smtClean="0"/>
              <a:t>zaman</a:t>
            </a:r>
            <a:r>
              <a:rPr lang="en-US" dirty="0" smtClean="0"/>
              <a:t> </a:t>
            </a:r>
            <a:r>
              <a:rPr lang="en-US" dirty="0" err="1" smtClean="0"/>
              <a:t>dahulu</a:t>
            </a:r>
            <a:r>
              <a:rPr lang="en-US" dirty="0" smtClean="0"/>
              <a:t> </a:t>
            </a:r>
            <a:r>
              <a:rPr lang="en-US" dirty="0" err="1" smtClean="0"/>
              <a:t>kala</a:t>
            </a:r>
            <a:r>
              <a:rPr lang="en-US" dirty="0" smtClean="0"/>
              <a:t> </a:t>
            </a:r>
            <a:r>
              <a:rPr lang="en-US" dirty="0" err="1" smtClean="0"/>
              <a:t>sampai</a:t>
            </a:r>
            <a:r>
              <a:rPr lang="en-US" dirty="0" smtClean="0"/>
              <a:t> </a:t>
            </a:r>
            <a:r>
              <a:rPr lang="en-US" dirty="0" err="1" smtClean="0"/>
              <a:t>sekarang</a:t>
            </a:r>
            <a:r>
              <a:rPr lang="en-US" dirty="0" smtClean="0"/>
              <a:t>.</a:t>
            </a:r>
          </a:p>
          <a:p>
            <a:pPr marL="274320"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solidFill>
                  <a:srgbClr val="7B9899"/>
                </a:solidFill>
              </a:rPr>
              <a:t>EMIK DAN ETIK</a:t>
            </a:r>
          </a:p>
        </p:txBody>
      </p:sp>
      <p:sp>
        <p:nvSpPr>
          <p:cNvPr id="35843" name="Content Placeholder 2"/>
          <p:cNvSpPr>
            <a:spLocks noGrp="1"/>
          </p:cNvSpPr>
          <p:nvPr>
            <p:ph sz="quarter" idx="1"/>
          </p:nvPr>
        </p:nvSpPr>
        <p:spPr>
          <a:xfrm>
            <a:off x="301625" y="1527175"/>
            <a:ext cx="8504238" cy="4572000"/>
          </a:xfrm>
        </p:spPr>
        <p:txBody>
          <a:bodyPr/>
          <a:lstStyle/>
          <a:p>
            <a:r>
              <a:rPr lang="id-ID" smtClean="0"/>
              <a:t>Emik dan Etik adalah dua macam sudut pandang dalam etnografi yang cukup mengundang perdebatan. Emik (</a:t>
            </a:r>
            <a:r>
              <a:rPr lang="id-ID" i="1" smtClean="0"/>
              <a:t>native point of view</a:t>
            </a:r>
            <a:r>
              <a:rPr lang="id-ID" smtClean="0"/>
              <a:t>) misalnya, mencoba menjelaskan suatu fenomena dalam masyarakat dengan sudut pandang masyarakat itu sendiri. Sebaliknya, etik merupakan penggunaan sudut pandang orang luar yang berjarak (dalam hal ini peneliti) untuk menjelaskan suatu fenomena dalam masyarakat.</a:t>
            </a: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y</a:t>
            </a:r>
            <a:endParaRPr lang="en-US" dirty="0"/>
          </a:p>
        </p:txBody>
      </p:sp>
      <p:sp>
        <p:nvSpPr>
          <p:cNvPr id="3" name="Title 2"/>
          <p:cNvSpPr>
            <a:spLocks noGrp="1"/>
          </p:cNvSpPr>
          <p:nvPr>
            <p:ph type="title"/>
          </p:nvPr>
        </p:nvSpPr>
        <p:spPr/>
        <p:txBody>
          <a:bodyPr/>
          <a:lstStyle/>
          <a:p>
            <a:r>
              <a:rPr lang="en-US" dirty="0" smtClean="0">
                <a:hlinkClick r:id="rId2"/>
              </a:rPr>
              <a:t>yonariza@gmail.com</a:t>
            </a:r>
            <a:r>
              <a:rPr lang="en-US" smtClean="0"/>
              <a:t/>
            </a:r>
            <a:br>
              <a:rPr lang="en-US" smtClean="0"/>
            </a:br>
            <a:r>
              <a:rPr lang="en-US" smtClean="0"/>
              <a:t>yonariza@hotmail.com</a:t>
            </a:r>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230</TotalTime>
  <Words>1667</Words>
  <Application>Microsoft Office PowerPoint</Application>
  <PresentationFormat>On-screen Show (4:3)</PresentationFormat>
  <Paragraphs>210</Paragraphs>
  <Slides>30</Slides>
  <Notes>22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Civic</vt:lpstr>
      <vt:lpstr>Sosiologi  dan Kebudayaan Pertanian</vt:lpstr>
      <vt:lpstr>Slide 2</vt:lpstr>
      <vt:lpstr>Slide 3</vt:lpstr>
      <vt:lpstr>Slide 4</vt:lpstr>
      <vt:lpstr>Slide 5</vt:lpstr>
      <vt:lpstr>Slide 6</vt:lpstr>
      <vt:lpstr>Slide 7</vt:lpstr>
      <vt:lpstr>Latar belakang (1)</vt:lpstr>
      <vt:lpstr>Latar belakang (2)</vt:lpstr>
      <vt:lpstr>Deskripsi Singkat</vt:lpstr>
      <vt:lpstr>Outcome Mata Kuliah </vt:lpstr>
      <vt:lpstr>Kompetensi Dasar</vt:lpstr>
      <vt:lpstr>Slide 13</vt:lpstr>
      <vt:lpstr>Slide 14</vt:lpstr>
      <vt:lpstr>Slide 15</vt:lpstr>
      <vt:lpstr>Slide 16</vt:lpstr>
      <vt:lpstr>Slide 17</vt:lpstr>
      <vt:lpstr>PENDAHULUAN</vt:lpstr>
      <vt:lpstr>Slide 19</vt:lpstr>
      <vt:lpstr>Slide 20</vt:lpstr>
      <vt:lpstr>SOSIOLOGI  </vt:lpstr>
      <vt:lpstr>KONSEP FUNDAMENTAL  DALAM STUDI SOSIOLOGI</vt:lpstr>
      <vt:lpstr>Metode metode dalam Sosiologi</vt:lpstr>
      <vt:lpstr>   Perkembangan sosiologi di Indonesia  </vt:lpstr>
      <vt:lpstr>   Perkembangan sosiologi di Indonesia  </vt:lpstr>
      <vt:lpstr>Slide 26</vt:lpstr>
      <vt:lpstr>Determinisme budaya</vt:lpstr>
      <vt:lpstr>EMIK DAN ETIK</vt:lpstr>
      <vt:lpstr>Slide 29</vt:lpstr>
      <vt:lpstr>yonariza@gmail.com yonariza@hotmail.com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Sosiologi  dan Kebudayaan Pertanian</dc:title>
  <dc:creator>compaq</dc:creator>
  <cp:lastModifiedBy>Yonariza</cp:lastModifiedBy>
  <cp:revision>14</cp:revision>
  <dcterms:created xsi:type="dcterms:W3CDTF">2009-09-07T02:39:11Z</dcterms:created>
  <dcterms:modified xsi:type="dcterms:W3CDTF">2013-09-04T23:18:17Z</dcterms:modified>
</cp:coreProperties>
</file>