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9" r:id="rId4"/>
    <p:sldId id="270" r:id="rId5"/>
    <p:sldId id="271" r:id="rId6"/>
    <p:sldId id="273" r:id="rId7"/>
    <p:sldId id="272" r:id="rId8"/>
    <p:sldId id="259" r:id="rId9"/>
    <p:sldId id="260" r:id="rId10"/>
    <p:sldId id="261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3BEF-4B64-4C6B-B507-30F5AB6190DE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C185-7C2F-4EC4-863B-7DDB097D0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3BEF-4B64-4C6B-B507-30F5AB6190DE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C185-7C2F-4EC4-863B-7DDB097D0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3BEF-4B64-4C6B-B507-30F5AB6190DE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C185-7C2F-4EC4-863B-7DDB097D0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3BEF-4B64-4C6B-B507-30F5AB6190DE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C185-7C2F-4EC4-863B-7DDB097D0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3BEF-4B64-4C6B-B507-30F5AB6190DE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C185-7C2F-4EC4-863B-7DDB097D0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3BEF-4B64-4C6B-B507-30F5AB6190DE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C185-7C2F-4EC4-863B-7DDB097D0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3BEF-4B64-4C6B-B507-30F5AB6190DE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C185-7C2F-4EC4-863B-7DDB097D0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3BEF-4B64-4C6B-B507-30F5AB6190DE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C185-7C2F-4EC4-863B-7DDB097D0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3BEF-4B64-4C6B-B507-30F5AB6190DE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C185-7C2F-4EC4-863B-7DDB097D0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3BEF-4B64-4C6B-B507-30F5AB6190DE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C185-7C2F-4EC4-863B-7DDB097D0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3BEF-4B64-4C6B-B507-30F5AB6190DE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C185-7C2F-4EC4-863B-7DDB097D0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C3BEF-4B64-4C6B-B507-30F5AB6190DE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EC185-7C2F-4EC4-863B-7DDB097D0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KONTRAK PERKULIAHAN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PEMBANGUNAN PERTANIAN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38400" y="457200"/>
            <a:ext cx="4572000" cy="64633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PRODI EPN PROGRAM PASCA SARJANA UNIVERSITAS ANDALAS</a:t>
            </a:r>
          </a:p>
        </p:txBody>
      </p:sp>
      <p:pic>
        <p:nvPicPr>
          <p:cNvPr id="5" name="Picture 4" descr="OSM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0400" y="3544669"/>
            <a:ext cx="1870586" cy="19858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705600" y="5791200"/>
            <a:ext cx="21336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Dr. Ir. </a:t>
            </a:r>
            <a:r>
              <a:rPr lang="en-US" dirty="0" err="1" smtClean="0">
                <a:solidFill>
                  <a:schemeClr val="bg1"/>
                </a:solidFill>
              </a:rPr>
              <a:t>Osmet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M.Sc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91000" y="3429000"/>
            <a:ext cx="920445" cy="40011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DOSEN</a:t>
            </a:r>
          </a:p>
        </p:txBody>
      </p:sp>
      <p:pic>
        <p:nvPicPr>
          <p:cNvPr id="9" name="Picture 8" descr="endry_sm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1" y="4102609"/>
            <a:ext cx="1634066" cy="176479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5934670"/>
            <a:ext cx="2819401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Dr. Ir. </a:t>
            </a:r>
            <a:r>
              <a:rPr lang="en-US" dirty="0" err="1" smtClean="0">
                <a:solidFill>
                  <a:schemeClr val="bg1"/>
                </a:solidFill>
              </a:rPr>
              <a:t>Endry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Martius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M.Sc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90800" y="4267200"/>
            <a:ext cx="38862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</a:t>
            </a:r>
            <a:r>
              <a:rPr lang="en-US" sz="2400" dirty="0" smtClean="0">
                <a:solidFill>
                  <a:schemeClr val="bg1"/>
                </a:solidFill>
              </a:rPr>
              <a:t>rof. </a:t>
            </a:r>
            <a:r>
              <a:rPr lang="en-US" sz="2400" dirty="0" smtClean="0">
                <a:solidFill>
                  <a:schemeClr val="bg1"/>
                </a:solidFill>
              </a:rPr>
              <a:t>Ir. Yonariza, </a:t>
            </a:r>
            <a:r>
              <a:rPr lang="en-US" sz="2400" dirty="0" err="1" smtClean="0">
                <a:solidFill>
                  <a:schemeClr val="bg1"/>
                </a:solidFill>
              </a:rPr>
              <a:t>M.Sc</a:t>
            </a:r>
            <a:r>
              <a:rPr lang="en-US" sz="2400" dirty="0" smtClean="0">
                <a:solidFill>
                  <a:schemeClr val="bg1"/>
                </a:solidFill>
              </a:rPr>
              <a:t>, PhD 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lvl="0"/>
            <a:r>
              <a:rPr lang="en-US" b="1" dirty="0" err="1" smtClean="0">
                <a:solidFill>
                  <a:srgbClr val="FF0000"/>
                </a:solidFill>
              </a:rPr>
              <a:t>Deskripsi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Kuliah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menganalisa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</a:t>
            </a:r>
            <a:r>
              <a:rPr lang="en-US" dirty="0" err="1" smtClean="0"/>
              <a:t>pertanian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, </a:t>
            </a:r>
            <a:r>
              <a:rPr lang="en-US" dirty="0" err="1" smtClean="0"/>
              <a:t>implementasi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tantangan</a:t>
            </a:r>
            <a:r>
              <a:rPr lang="en-US" dirty="0" smtClean="0"/>
              <a:t> yang </a:t>
            </a:r>
            <a:r>
              <a:rPr lang="en-US" dirty="0" err="1" smtClean="0"/>
              <a:t>dihadapi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</a:t>
            </a:r>
            <a:r>
              <a:rPr lang="en-US" dirty="0" err="1" smtClean="0"/>
              <a:t>pertanian</a:t>
            </a:r>
            <a:endParaRPr lang="en-US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Strategi</a:t>
            </a:r>
            <a:r>
              <a:rPr lang="en-US" dirty="0" smtClean="0"/>
              <a:t> </a:t>
            </a:r>
            <a:r>
              <a:rPr lang="en-US" dirty="0" err="1" smtClean="0"/>
              <a:t>Perkuliahan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Ceraman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Diskusi</a:t>
            </a:r>
            <a:endParaRPr lang="en-US" dirty="0" smtClean="0"/>
          </a:p>
          <a:p>
            <a:r>
              <a:rPr lang="en-US" dirty="0" err="1" smtClean="0"/>
              <a:t>Dosen</a:t>
            </a:r>
            <a:r>
              <a:rPr lang="en-US" dirty="0" smtClean="0"/>
              <a:t> </a:t>
            </a:r>
            <a:r>
              <a:rPr lang="en-US" dirty="0" err="1" smtClean="0"/>
              <a:t>menyiapkan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kuliah</a:t>
            </a:r>
            <a:endParaRPr lang="en-US" dirty="0" smtClean="0"/>
          </a:p>
          <a:p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 smtClean="0"/>
              <a:t>mempersiapkan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kali </a:t>
            </a:r>
            <a:r>
              <a:rPr lang="en-US" dirty="0" err="1" smtClean="0"/>
              <a:t>perkuliahan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 </a:t>
            </a:r>
            <a:r>
              <a:rPr lang="en-US" dirty="0" err="1" smtClean="0"/>
              <a:t>Litarature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ditetapkan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Penilaian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Kehadiran</a:t>
            </a:r>
            <a:r>
              <a:rPr lang="en-US" dirty="0" smtClean="0"/>
              <a:t>		10%</a:t>
            </a:r>
          </a:p>
          <a:p>
            <a:r>
              <a:rPr lang="en-US" dirty="0" smtClean="0"/>
              <a:t>UTS			20%</a:t>
            </a:r>
          </a:p>
          <a:p>
            <a:r>
              <a:rPr lang="en-US" dirty="0" smtClean="0"/>
              <a:t>UAS			30%</a:t>
            </a:r>
          </a:p>
          <a:p>
            <a:r>
              <a:rPr lang="en-US" dirty="0" err="1" smtClean="0"/>
              <a:t>Makalah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		10%</a:t>
            </a:r>
          </a:p>
          <a:p>
            <a:r>
              <a:rPr lang="en-US" dirty="0" err="1" smtClean="0"/>
              <a:t>Praktikum</a:t>
            </a:r>
            <a:r>
              <a:rPr lang="en-US" dirty="0" smtClean="0"/>
              <a:t>		30%</a:t>
            </a:r>
          </a:p>
          <a:p>
            <a:pPr lvl="1"/>
            <a:r>
              <a:rPr lang="en-US" dirty="0" err="1" smtClean="0"/>
              <a:t>Jumlah</a:t>
            </a:r>
            <a:r>
              <a:rPr lang="en-US" dirty="0" smtClean="0"/>
              <a:t>			100%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Kriteria</a:t>
            </a:r>
            <a:r>
              <a:rPr lang="en-US" dirty="0" smtClean="0"/>
              <a:t> </a:t>
            </a:r>
            <a:r>
              <a:rPr lang="en-US" dirty="0" err="1" smtClean="0"/>
              <a:t>Penilaian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828800"/>
          <a:ext cx="7238999" cy="3230880"/>
        </p:xfrm>
        <a:graphic>
          <a:graphicData uri="http://schemas.openxmlformats.org/drawingml/2006/table">
            <a:tbl>
              <a:tblPr/>
              <a:tblGrid>
                <a:gridCol w="1275928"/>
                <a:gridCol w="2076872"/>
                <a:gridCol w="474232"/>
                <a:gridCol w="1275176"/>
                <a:gridCol w="2136791"/>
              </a:tblGrid>
              <a:tr h="0">
                <a:tc>
                  <a:txBody>
                    <a:bodyPr/>
                    <a:lstStyle/>
                    <a:p>
                      <a:pPr marL="6350" indent="0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-Bold"/>
                          <a:ea typeface="Times New Roman"/>
                          <a:cs typeface="Times-Bold"/>
                        </a:rPr>
                        <a:t>Angka</a:t>
                      </a: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 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-Bold"/>
                          <a:ea typeface="Times New Roman"/>
                          <a:cs typeface="Times-Bold"/>
                        </a:rPr>
                        <a:t>Huruf</a:t>
                      </a: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 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endParaRPr lang="en-US" sz="3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325" indent="0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-Bold"/>
                          <a:ea typeface="Times New Roman"/>
                          <a:cs typeface="Times-Bold"/>
                        </a:rPr>
                        <a:t>Angka</a:t>
                      </a: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 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-Bold"/>
                          <a:ea typeface="Times New Roman"/>
                          <a:cs typeface="Times-Bold"/>
                        </a:rPr>
                        <a:t>Huruf</a:t>
                      </a: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 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6350" indent="0">
                        <a:spcAft>
                          <a:spcPts val="0"/>
                        </a:spcAft>
                      </a:pP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60-65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C+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6350" indent="0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-Bold"/>
                          <a:ea typeface="Times New Roman"/>
                          <a:cs typeface="Times-Bold"/>
                        </a:rPr>
                        <a:t>86-100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A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56-60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C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6350" indent="0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80-85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A-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en-US" sz="3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50-56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C-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6350" indent="0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76-80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B+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en-US" sz="3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45-50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D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6350" indent="0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70-75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B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en-US" sz="3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0-45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E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6350" indent="0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66-70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-Bold"/>
                          <a:ea typeface="Times New Roman"/>
                          <a:cs typeface="Times-Bold"/>
                        </a:rPr>
                        <a:t>B-</a:t>
                      </a:r>
                      <a:endParaRPr lang="en-US" sz="3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en-US" sz="2000" dirty="0">
                        <a:latin typeface="Times-Bold"/>
                        <a:ea typeface="Times New Roman"/>
                        <a:cs typeface="Times-Bol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en-US" sz="2000" dirty="0">
                        <a:latin typeface="Times-Bold"/>
                        <a:ea typeface="Times New Roman"/>
                        <a:cs typeface="Times-Bol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endParaRPr lang="en-US" sz="2000" dirty="0">
                        <a:latin typeface="Times-Bold"/>
                        <a:ea typeface="Times New Roman"/>
                        <a:cs typeface="Times-Bol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Harapa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r>
              <a:rPr lang="en-US" dirty="0" smtClean="0"/>
              <a:t> </a:t>
            </a:r>
            <a:r>
              <a:rPr lang="en-US" dirty="0" err="1" smtClean="0"/>
              <a:t>kuliah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Efek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</a:t>
            </a:r>
            <a:r>
              <a:rPr lang="en-US" dirty="0" err="1" smtClean="0"/>
              <a:t>pertanian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931863"/>
          <a:ext cx="7848599" cy="5409311"/>
        </p:xfrm>
        <a:graphic>
          <a:graphicData uri="http://schemas.openxmlformats.org/drawingml/2006/table">
            <a:tbl>
              <a:tblPr/>
              <a:tblGrid>
                <a:gridCol w="842116"/>
                <a:gridCol w="5512104"/>
                <a:gridCol w="1494379"/>
              </a:tblGrid>
              <a:tr h="1831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latin typeface="Times New Roman"/>
                          <a:ea typeface="MS Mincho"/>
                          <a:cs typeface="Times New Roman"/>
                        </a:rPr>
                        <a:t>Kuliah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MS Mincho"/>
                          <a:cs typeface="Times New Roman"/>
                        </a:rPr>
                        <a:t>Pokok Bahasan</a:t>
                      </a:r>
                      <a:endParaRPr lang="en-US" sz="14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MS Mincho"/>
                          <a:cs typeface="Times New Roman"/>
                        </a:rPr>
                        <a:t>Dosen</a:t>
                      </a:r>
                      <a:endParaRPr lang="en-US" sz="14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307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I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MS Mincho"/>
                          <a:cs typeface="Times New Roman"/>
                        </a:rPr>
                        <a:t>Pengenalan</a:t>
                      </a:r>
                      <a:r>
                        <a:rPr lang="en-US" sz="1400" dirty="0">
                          <a:latin typeface="Times New Roman"/>
                          <a:ea typeface="MS Mincho"/>
                          <a:cs typeface="Times New Roman"/>
                        </a:rPr>
                        <a:t> Pembangunan </a:t>
                      </a:r>
                      <a:r>
                        <a:rPr lang="en-US" sz="1400" dirty="0" err="1">
                          <a:latin typeface="Times New Roman"/>
                          <a:ea typeface="MS Mincho"/>
                          <a:cs typeface="Times New Roman"/>
                        </a:rPr>
                        <a:t>Pertanian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MS Mincho"/>
                          <a:cs typeface="Times New Roman"/>
                        </a:rPr>
                        <a:t>Karakteristik</a:t>
                      </a:r>
                      <a:r>
                        <a:rPr lang="en-US" sz="14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MS Mincho"/>
                          <a:cs typeface="Times New Roman"/>
                        </a:rPr>
                        <a:t>Pertanian</a:t>
                      </a:r>
                      <a:r>
                        <a:rPr lang="en-US" sz="14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MS Mincho"/>
                          <a:cs typeface="Times New Roman"/>
                        </a:rPr>
                        <a:t>Pada</a:t>
                      </a:r>
                      <a:r>
                        <a:rPr lang="en-US" sz="1400" dirty="0">
                          <a:latin typeface="Times New Roman"/>
                          <a:ea typeface="MS Mincho"/>
                          <a:cs typeface="Times New Roman"/>
                        </a:rPr>
                        <a:t> Negara </a:t>
                      </a:r>
                      <a:r>
                        <a:rPr lang="en-US" sz="1400" dirty="0" err="1">
                          <a:latin typeface="Times New Roman"/>
                          <a:ea typeface="MS Mincho"/>
                          <a:cs typeface="Times New Roman"/>
                        </a:rPr>
                        <a:t>berkembang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Yonariza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460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II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Lanjutan Pengenalan Pembangunan Pertanian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Perkiraan Konstribusi Pertanian terhadap Ekonomi Pada Negara Berkembang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MS Mincho"/>
                          <a:cs typeface="Times New Roman"/>
                        </a:rPr>
                        <a:t>Yonariza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III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Teori Model Pembangunan Pertanian Pada Negara Berkembang:  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smtClean="0">
                          <a:latin typeface="Times New Roman"/>
                          <a:ea typeface="MS Mincho"/>
                          <a:cs typeface="Times New Roman"/>
                        </a:rPr>
                        <a:t>Osmet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307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IV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Lanjutan Teori Model Pembangunan Pertanian Pada Negara Berkembang: 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Times New Roman"/>
                          <a:ea typeface="MS Mincho"/>
                          <a:cs typeface="Times New Roman"/>
                        </a:rPr>
                        <a:t>Osmet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307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V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Konstrain Institusi Terhadap Pembangunan Pertanian Pada Negara Berkembang dan Kebijakan Remedial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MS Mincho"/>
                          <a:cs typeface="Times New Roman"/>
                        </a:rPr>
                        <a:t>Osmet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VI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Lanjutan Konstrain Institusi Terhadap Pembangunan Pertanian Pada Negara Berkembang dan Kebijakan Remedial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Osmet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VII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Proses bertehnologi, pengangguran, dan keamanan pangan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Technological prosess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MS Mincho"/>
                          <a:cs typeface="Times New Roman"/>
                        </a:rPr>
                        <a:t>ENDRY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302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VIII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Lanjutan Proses bertehnologi, pengangguran, dan keamanan pangan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Keamanan Pangan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MS Mincho"/>
                          <a:cs typeface="Times New Roman"/>
                        </a:rPr>
                        <a:t>ENDRY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302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IX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Lanjutan Proses bertehnologi, pengangguran, dan keamanan pangan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Review program swasembada beras Indonesia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ENDRY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53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X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Pertanian, industri, dan perdagangan internasional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MS Mincho"/>
                          <a:cs typeface="Times New Roman"/>
                        </a:rPr>
                        <a:t>ENDRY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XI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Lanjutan Pertanian, industri, dan perdagangan internasional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MS Mincho"/>
                          <a:cs typeface="Times New Roman"/>
                        </a:rPr>
                        <a:t>ENDRY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53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XII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Perencanaan Pembangunan Pertanian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smtClean="0">
                          <a:latin typeface="Times New Roman"/>
                          <a:ea typeface="MS Mincho"/>
                          <a:cs typeface="Times New Roman"/>
                        </a:rPr>
                        <a:t>Yonariza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53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XIII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MS Mincho"/>
                          <a:cs typeface="Times New Roman"/>
                        </a:rPr>
                        <a:t>Lanjutan Perencanaan Pembangunan Pertanian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Yonariza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53">
                <a:tc>
                  <a:txBody>
                    <a:bodyPr/>
                    <a:lstStyle/>
                    <a:p>
                      <a:pPr marL="400050" indent="-40005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dirty="0" smtClean="0">
                          <a:latin typeface="Times New Roman"/>
                          <a:ea typeface="MS Mincho"/>
                          <a:cs typeface="Times New Roman"/>
                        </a:rPr>
                        <a:t>XIV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MS Mincho"/>
                          <a:cs typeface="Times New Roman"/>
                        </a:rPr>
                        <a:t>Presentasi</a:t>
                      </a:r>
                      <a:r>
                        <a:rPr lang="en-US" sz="14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MS Mincho"/>
                          <a:cs typeface="Times New Roman"/>
                        </a:rPr>
                        <a:t>dan</a:t>
                      </a:r>
                      <a:r>
                        <a:rPr lang="en-US" sz="1400" dirty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MS Mincho"/>
                          <a:cs typeface="Times New Roman"/>
                        </a:rPr>
                        <a:t>Diskusi</a:t>
                      </a:r>
                      <a:endParaRPr lang="en-US" sz="14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MS Mincho"/>
                          <a:cs typeface="Times New Roman"/>
                        </a:rPr>
                        <a:t>Yonariza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56" name="TextBox 2"/>
          <p:cNvSpPr txBox="1">
            <a:spLocks noChangeArrowheads="1"/>
          </p:cNvSpPr>
          <p:nvPr/>
        </p:nvSpPr>
        <p:spPr bwMode="auto">
          <a:xfrm>
            <a:off x="990600" y="0"/>
            <a:ext cx="7162800" cy="708025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JADWAL PERKULIAHAN PEMBANGUNAN PERTANIAN SEMESTER GANJIL </a:t>
            </a:r>
            <a:r>
              <a:rPr lang="en-US" sz="2000" smtClean="0">
                <a:solidFill>
                  <a:schemeClr val="bg1"/>
                </a:solidFill>
                <a:latin typeface="Calibri" pitchFamily="34" charset="0"/>
              </a:rPr>
              <a:t>2013/2014 PRODI IEP</a:t>
            </a:r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85800" y="2971800"/>
          <a:ext cx="8001000" cy="2926080"/>
        </p:xfrm>
        <a:graphic>
          <a:graphicData uri="http://schemas.openxmlformats.org/drawingml/2006/table">
            <a:tbl>
              <a:tblPr/>
              <a:tblGrid>
                <a:gridCol w="1242874"/>
                <a:gridCol w="3024402"/>
                <a:gridCol w="3733724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MS Mincho"/>
                        </a:rPr>
                        <a:t>TIK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MS Mincho"/>
                        </a:rPr>
                        <a:t>Pokok Bahasan</a:t>
                      </a:r>
                      <a:endParaRPr lang="en-US" sz="24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MS Mincho"/>
                        </a:rPr>
                        <a:t>Sub </a:t>
                      </a:r>
                      <a:r>
                        <a:rPr lang="en-US" sz="1600" b="1" dirty="0" err="1">
                          <a:latin typeface="Times New Roman"/>
                          <a:ea typeface="MS Mincho"/>
                        </a:rPr>
                        <a:t>Pokok</a:t>
                      </a:r>
                      <a:r>
                        <a:rPr lang="en-US" sz="1600" b="1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600" b="1" dirty="0" err="1">
                          <a:latin typeface="Times New Roman"/>
                          <a:ea typeface="MS Mincho"/>
                        </a:rPr>
                        <a:t>Bahasan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latin typeface="Times New Roman"/>
                          <a:ea typeface="MS Mincho"/>
                        </a:rPr>
                        <a:t>Mampu</a:t>
                      </a:r>
                      <a:r>
                        <a:rPr lang="en-US" sz="1600" dirty="0" smtClean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600" dirty="0" err="1" smtClean="0">
                          <a:latin typeface="Times New Roman"/>
                          <a:ea typeface="MS Mincho"/>
                        </a:rPr>
                        <a:t>memahami</a:t>
                      </a:r>
                      <a:r>
                        <a:rPr lang="en-US" sz="1600" dirty="0" smtClean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600" dirty="0" err="1" smtClean="0">
                          <a:latin typeface="Times New Roman"/>
                          <a:ea typeface="MS Mincho"/>
                        </a:rPr>
                        <a:t>dan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MS Mincho"/>
                        </a:rPr>
                        <a:t>menganalisa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>
                          <a:latin typeface="Times New Roman"/>
                          <a:ea typeface="MS Mincho"/>
                        </a:rPr>
                        <a:t>Pengenalan Pembangunan Pertanian</a:t>
                      </a:r>
                      <a:endParaRPr lang="en-US" sz="2400">
                        <a:latin typeface="Times New Roman"/>
                        <a:ea typeface="MS Mincho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>
                          <a:latin typeface="Times New Roman"/>
                          <a:ea typeface="MS Mincho"/>
                        </a:rPr>
                        <a:t>Karakteristik Pertanian Pada Negara berkembang</a:t>
                      </a:r>
                      <a:endParaRPr lang="en-US" sz="24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Tantangan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Pembangunan              </a:t>
                      </a: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Pertanian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Produktifitas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pertanian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berbagai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negara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id-ID" sz="1600" dirty="0">
                          <a:latin typeface="Times New Roman"/>
                          <a:ea typeface="MS Mincho"/>
                        </a:rPr>
                        <a:t>Tekanan penduduk dan pembangunan pertanian di negara-negara berkembang</a:t>
                      </a:r>
                      <a:r>
                        <a:rPr lang="id-ID" sz="1600" dirty="0">
                          <a:latin typeface="Times New Roman"/>
                          <a:ea typeface="Times New Roman"/>
                        </a:rPr>
                        <a:t> 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Kebijakan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Publik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Dalam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 Pembangunan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Pertanian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 Dan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Pedesaan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MS Mincho"/>
                        </a:rPr>
                        <a:t>Lanjutan</a:t>
                      </a:r>
                      <a:r>
                        <a:rPr lang="en-US" sz="16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600" dirty="0" err="1" smtClean="0">
                          <a:latin typeface="Times New Roman"/>
                          <a:ea typeface="MS Mincho"/>
                        </a:rPr>
                        <a:t>Pengenalan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87338" algn="l"/>
                        </a:tabLst>
                      </a:pPr>
                      <a:r>
                        <a:rPr lang="en-US" sz="1600" dirty="0" smtClean="0">
                          <a:latin typeface="Times New Roman"/>
                          <a:ea typeface="MS Mincho"/>
                        </a:rPr>
                        <a:t>3.  </a:t>
                      </a:r>
                      <a:r>
                        <a:rPr lang="en-US" sz="1600" dirty="0" err="1" smtClean="0">
                          <a:latin typeface="Times New Roman"/>
                          <a:ea typeface="MS Mincho"/>
                        </a:rPr>
                        <a:t>Perkiraan</a:t>
                      </a:r>
                      <a:r>
                        <a:rPr lang="en-US" sz="1600" dirty="0" smtClean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MS Mincho"/>
                        </a:rPr>
                        <a:t>Konstribusi</a:t>
                      </a:r>
                      <a:r>
                        <a:rPr lang="en-US" sz="16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MS Mincho"/>
                        </a:rPr>
                        <a:t>Pertanian</a:t>
                      </a:r>
                      <a:r>
                        <a:rPr lang="en-US" sz="16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MS Mincho"/>
                        </a:rPr>
                        <a:t>terhadap</a:t>
                      </a:r>
                      <a:r>
                        <a:rPr lang="en-US" sz="16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MS Mincho"/>
                        </a:rPr>
                        <a:t>Ekonomi</a:t>
                      </a:r>
                      <a:r>
                        <a:rPr lang="en-US" sz="16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MS Mincho"/>
                        </a:rPr>
                        <a:t>Pada</a:t>
                      </a:r>
                      <a:r>
                        <a:rPr lang="en-US" sz="1600" dirty="0">
                          <a:latin typeface="Times New Roman"/>
                          <a:ea typeface="MS Mincho"/>
                        </a:rPr>
                        <a:t> Negara </a:t>
                      </a:r>
                      <a:r>
                        <a:rPr lang="en-US" sz="1600" dirty="0" err="1">
                          <a:latin typeface="Times New Roman"/>
                          <a:ea typeface="MS Mincho"/>
                        </a:rPr>
                        <a:t>Berkembang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Pertanian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dan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pertumbuhan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ekonomi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 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Peran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pertanian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dalam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pembangunan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Pertanian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dan</a:t>
                      </a:r>
                      <a:r>
                        <a:rPr lang="en-US" sz="1600" dirty="0">
                          <a:latin typeface="Times New Roman"/>
                          <a:ea typeface="Calibri"/>
                        </a:rPr>
                        <a:t>  </a:t>
                      </a:r>
                      <a:r>
                        <a:rPr lang="en-US" sz="1600" dirty="0" err="1">
                          <a:latin typeface="Times New Roman"/>
                          <a:ea typeface="Calibri"/>
                        </a:rPr>
                        <a:t>Makroekonomi</a:t>
                      </a:r>
                      <a:endParaRPr lang="en-US" sz="24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304800"/>
            <a:ext cx="777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RENCANA PROGRAM KEGIATAN PEMBELAJARAN SEMESTER (RPKPS) 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371600"/>
            <a:ext cx="80010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1309688" indent="-1309688"/>
            <a:r>
              <a:rPr lang="en-US" dirty="0" smtClean="0">
                <a:solidFill>
                  <a:schemeClr val="bg1"/>
                </a:solidFill>
              </a:rPr>
              <a:t>KOMPETENSI: PADA AKHIR PERKULIAHAN DIHARAPKAN MAHASISWA MAMPU MEMAHAMI DAN MENGANALISA BERBAGAI KEBIJAKAN PEMBANGUNAN PERTANIAN DI INDONESIA BAIK DARI SEGI KEBIJAKAN, IMPLEMENTASI MAUPUN PERMASALAHAN DAN TANTANGAN YANG DIHADAPI OLEH PEMBANGUNAN PERTANIAN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685800"/>
          <a:ext cx="8229601" cy="5212080"/>
        </p:xfrm>
        <a:graphic>
          <a:graphicData uri="http://schemas.openxmlformats.org/drawingml/2006/table">
            <a:tbl>
              <a:tblPr/>
              <a:tblGrid>
                <a:gridCol w="1371600"/>
                <a:gridCol w="3124277"/>
                <a:gridCol w="3733724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MS Mincho"/>
                        </a:rPr>
                        <a:t>Mampu</a:t>
                      </a:r>
                      <a:r>
                        <a:rPr lang="en-US" sz="1800" dirty="0" smtClean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 smtClean="0">
                          <a:latin typeface="Times New Roman"/>
                          <a:ea typeface="MS Mincho"/>
                        </a:rPr>
                        <a:t>memahami</a:t>
                      </a:r>
                      <a:r>
                        <a:rPr lang="en-US" sz="1800" dirty="0" smtClean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 smtClean="0">
                          <a:latin typeface="Times New Roman"/>
                          <a:ea typeface="MS Mincho"/>
                        </a:rPr>
                        <a:t>dan</a:t>
                      </a:r>
                      <a:endParaRPr lang="en-US" sz="2800" dirty="0" smtClean="0">
                        <a:latin typeface="Times New Roman"/>
                        <a:ea typeface="MS Mincho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MS Mincho"/>
                        </a:rPr>
                        <a:t>menganalisa</a:t>
                      </a:r>
                      <a:endParaRPr lang="en-US" sz="28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MS Mincho"/>
                        </a:rPr>
                        <a:t>Teori Model Pembangunan Pertanian Pada Negara Berkembang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id-ID" sz="1800">
                          <a:latin typeface="Times New Roman"/>
                          <a:ea typeface="MS Mincho"/>
                        </a:rPr>
                        <a:t>Teori Pembangunan Pertanian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id-ID" sz="1800">
                          <a:latin typeface="Times New Roman"/>
                          <a:ea typeface="MS Mincho"/>
                        </a:rPr>
                        <a:t>Model Konservasi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id-ID" sz="1800">
                          <a:latin typeface="Times New Roman"/>
                          <a:ea typeface="MS Mincho"/>
                        </a:rPr>
                        <a:t>Model Dampak Urban (</a:t>
                      </a:r>
                      <a:r>
                        <a:rPr lang="en-US" sz="1800">
                          <a:latin typeface="Times New Roman"/>
                          <a:ea typeface="MS Mincho"/>
                        </a:rPr>
                        <a:t>a</a:t>
                      </a:r>
                      <a:r>
                        <a:rPr lang="id-ID" sz="1800">
                          <a:latin typeface="Times New Roman"/>
                          <a:ea typeface="MS Mincho"/>
                        </a:rPr>
                        <a:t>tau model lokasi)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id-ID" sz="1800">
                          <a:latin typeface="Times New Roman"/>
                          <a:ea typeface="MS Mincho"/>
                        </a:rPr>
                        <a:t>Model Difusi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id-ID" sz="1800">
                          <a:latin typeface="Times New Roman"/>
                          <a:ea typeface="MS Mincho"/>
                        </a:rPr>
                        <a:t> Model Input High-Payoff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MS Mincho"/>
                        </a:rPr>
                        <a:t> </a:t>
                      </a:r>
                      <a:endParaRPr lang="en-US" sz="28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MS Mincho"/>
                        </a:rPr>
                        <a:t>Lanjutan Teori Model Pembangunan Pertanian Pada Negara Berkembang: 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8745" indent="-179705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MS Mincho"/>
                        </a:rPr>
                        <a:t>Model-model Pemb Pert di Indonesia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MS Mincho"/>
                        </a:rPr>
                        <a:t>Mampu</a:t>
                      </a:r>
                      <a:r>
                        <a:rPr lang="en-US" sz="1800" dirty="0" smtClean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 smtClean="0">
                          <a:latin typeface="Times New Roman"/>
                          <a:ea typeface="MS Mincho"/>
                        </a:rPr>
                        <a:t>memahami</a:t>
                      </a:r>
                      <a:r>
                        <a:rPr lang="en-US" sz="1800" dirty="0" smtClean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 smtClean="0">
                          <a:latin typeface="Times New Roman"/>
                          <a:ea typeface="MS Mincho"/>
                        </a:rPr>
                        <a:t>dan</a:t>
                      </a:r>
                      <a:endParaRPr lang="en-US" sz="2800" dirty="0" smtClean="0">
                        <a:latin typeface="Times New Roman"/>
                        <a:ea typeface="MS Mincho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MS Mincho"/>
                        </a:rPr>
                        <a:t>menganalisa</a:t>
                      </a:r>
                      <a:endParaRPr lang="en-US" sz="2800" dirty="0" smtClean="0">
                        <a:latin typeface="Times New Roman"/>
                        <a:ea typeface="MS Mincho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Konstrain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Institusi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Terhadap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Pembangunan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Pertanian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Pada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Negara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Berkembang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dan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Kebijakan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Remedial</a:t>
                      </a:r>
                      <a:endParaRPr lang="en-US" sz="28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Permasalahan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kelembagaan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</a:t>
                      </a:r>
                      <a:endParaRPr lang="en-US" sz="2800" dirty="0">
                        <a:latin typeface="Times New Roman"/>
                        <a:ea typeface="MS Mincho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id-ID" sz="1800" dirty="0">
                          <a:latin typeface="Times New Roman"/>
                          <a:ea typeface="MS Mincho"/>
                        </a:rPr>
                        <a:t>Kurangnya akses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Permodalan</a:t>
                      </a:r>
                      <a:endParaRPr lang="en-US" sz="2800" dirty="0">
                        <a:latin typeface="Times New Roman"/>
                        <a:ea typeface="MS Mincho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id-ID" sz="1800" dirty="0">
                          <a:latin typeface="Times New Roman"/>
                          <a:ea typeface="MS Mincho"/>
                        </a:rPr>
                        <a:t>Kurangnya akses ke </a:t>
                      </a:r>
                      <a:r>
                        <a:rPr lang="id-ID" sz="1800" dirty="0" smtClean="0">
                          <a:latin typeface="Times New Roman"/>
                          <a:ea typeface="MS Mincho"/>
                        </a:rPr>
                        <a:t>pasar</a:t>
                      </a:r>
                      <a:endParaRPr lang="en-US" sz="28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MS Mincho"/>
                        </a:rPr>
                        <a:t>Lanjutan Konstrain Institusi Terhadap Pembangunan Pertanian Pada Negara Berkembang dan Kebijakan Remedial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id-ID" sz="1800" dirty="0" smtClean="0">
                          <a:latin typeface="Times New Roman"/>
                          <a:ea typeface="MS Mincho"/>
                        </a:rPr>
                        <a:t>Kurangnya akses ke input pertanian yang tepat</a:t>
                      </a:r>
                      <a:endParaRPr lang="en-US" sz="2800" dirty="0" smtClean="0">
                        <a:latin typeface="Times New Roman"/>
                        <a:ea typeface="MS Mincho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id-ID" sz="1800" dirty="0" smtClean="0">
                          <a:latin typeface="Times New Roman"/>
                          <a:ea typeface="MS Mincho"/>
                        </a:rPr>
                        <a:t>Kurangnya skala ekonomi</a:t>
                      </a:r>
                      <a:endParaRPr lang="en-US" sz="2800" dirty="0" smtClean="0">
                        <a:latin typeface="Times New Roman"/>
                        <a:ea typeface="MS Mincho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id-ID" sz="1800" dirty="0" smtClean="0">
                          <a:latin typeface="Times New Roman"/>
                          <a:ea typeface="MS Mincho"/>
                        </a:rPr>
                        <a:t>Kurangnya modal manusia</a:t>
                      </a:r>
                      <a:endParaRPr lang="en-US" sz="2800" dirty="0" smtClean="0">
                        <a:latin typeface="Times New Roman"/>
                        <a:ea typeface="MS Mincho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1219200"/>
          <a:ext cx="7924800" cy="3566160"/>
        </p:xfrm>
        <a:graphic>
          <a:graphicData uri="http://schemas.openxmlformats.org/drawingml/2006/table">
            <a:tbl>
              <a:tblPr/>
              <a:tblGrid>
                <a:gridCol w="1371600"/>
                <a:gridCol w="2855036"/>
                <a:gridCol w="3698164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MS Mincho"/>
                        </a:rPr>
                        <a:t>Mampu</a:t>
                      </a:r>
                      <a:r>
                        <a:rPr lang="en-US" sz="1800" dirty="0" smtClean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 smtClean="0">
                          <a:latin typeface="Times New Roman"/>
                          <a:ea typeface="MS Mincho"/>
                        </a:rPr>
                        <a:t>memahami</a:t>
                      </a:r>
                      <a:r>
                        <a:rPr lang="en-US" sz="1800" dirty="0" smtClean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 smtClean="0">
                          <a:latin typeface="Times New Roman"/>
                          <a:ea typeface="MS Mincho"/>
                        </a:rPr>
                        <a:t>dan</a:t>
                      </a:r>
                      <a:endParaRPr lang="en-US" sz="2800" dirty="0" smtClean="0">
                        <a:latin typeface="Times New Roman"/>
                        <a:ea typeface="MS Mincho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MS Mincho"/>
                        </a:rPr>
                        <a:t>menganalisa</a:t>
                      </a:r>
                      <a:endParaRPr lang="en-US" sz="28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>
                          <a:latin typeface="Times New Roman"/>
                          <a:ea typeface="MS Mincho"/>
                        </a:rPr>
                        <a:t>Proses bertehnologi, pengangguran, dan keamanan pangan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>
                          <a:latin typeface="Times New Roman"/>
                          <a:ea typeface="MS Mincho"/>
                        </a:rPr>
                        <a:t>Technological prosess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1800">
                          <a:latin typeface="Times New Roman"/>
                          <a:ea typeface="Calibri"/>
                        </a:rPr>
                        <a:t>Proses Inovasi Teknologi Mekanisasi Pertanian di Indonesia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1800">
                          <a:latin typeface="Times New Roman"/>
                          <a:ea typeface="Calibri"/>
                        </a:rPr>
                        <a:t>Alih Teknologi Mekanisasi Pertanian Di Indonesia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1800">
                          <a:latin typeface="Times New Roman"/>
                          <a:ea typeface="Calibri"/>
                        </a:rPr>
                        <a:t>Inovasi Mekanisasi Di Indonesia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MS Mincho"/>
                        </a:rPr>
                        <a:t>Lanjutan Proses bertehnologi, pengangguran, dan keamanan pangan 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1800">
                          <a:latin typeface="Times New Roman"/>
                          <a:ea typeface="Calibri"/>
                        </a:rPr>
                        <a:t>Kelembagaan Mekanisasi Pertanian  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Lanjutan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Proses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bertehnologi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,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pengangguran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,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dan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keamanan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pangan</a:t>
                      </a:r>
                      <a:endParaRPr lang="en-US" sz="28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1800">
                          <a:latin typeface="Times New Roman"/>
                          <a:ea typeface="Arial-BoldMT"/>
                        </a:rPr>
                        <a:t>Model Pengembangan dan Diseminasi Teknologi Mekanisasi Pertanian</a:t>
                      </a:r>
                      <a:endParaRPr lang="en-US" sz="28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>
                          <a:latin typeface="Times New Roman"/>
                          <a:ea typeface="MS Mincho"/>
                        </a:rPr>
                        <a:t>Review program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swasembada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MS Mincho"/>
                        </a:rPr>
                        <a:t>beras</a:t>
                      </a:r>
                      <a:r>
                        <a:rPr lang="en-US" sz="1800" dirty="0">
                          <a:latin typeface="Times New Roman"/>
                          <a:ea typeface="MS Mincho"/>
                        </a:rPr>
                        <a:t> Indonesia</a:t>
                      </a:r>
                      <a:endParaRPr lang="en-US" sz="28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</a:rPr>
                        <a:t>Pembangunan </a:t>
                      </a:r>
                      <a:r>
                        <a:rPr lang="en-US" sz="1800" dirty="0" err="1">
                          <a:latin typeface="Times New Roman"/>
                          <a:ea typeface="Calibri"/>
                        </a:rPr>
                        <a:t>Pertanian</a:t>
                      </a:r>
                      <a:r>
                        <a:rPr lang="en-US" sz="18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Calibri"/>
                        </a:rPr>
                        <a:t>dan</a:t>
                      </a:r>
                      <a:r>
                        <a:rPr lang="en-US" sz="18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Calibri"/>
                        </a:rPr>
                        <a:t>Pedesaan</a:t>
                      </a:r>
                      <a:r>
                        <a:rPr lang="en-US" sz="1800" dirty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800" dirty="0" err="1">
                          <a:latin typeface="Times New Roman"/>
                          <a:ea typeface="Calibri"/>
                        </a:rPr>
                        <a:t>di</a:t>
                      </a:r>
                      <a:r>
                        <a:rPr lang="en-US" sz="1800" dirty="0">
                          <a:latin typeface="Times New Roman"/>
                          <a:ea typeface="Calibri"/>
                        </a:rPr>
                        <a:t> Indonesia</a:t>
                      </a:r>
                      <a:endParaRPr lang="en-US" sz="28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685800"/>
          <a:ext cx="8001000" cy="4572000"/>
        </p:xfrm>
        <a:graphic>
          <a:graphicData uri="http://schemas.openxmlformats.org/drawingml/2006/table">
            <a:tbl>
              <a:tblPr/>
              <a:tblGrid>
                <a:gridCol w="1447800"/>
                <a:gridCol w="2819476"/>
                <a:gridCol w="3733724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/>
                          <a:ea typeface="MS Mincho"/>
                        </a:rPr>
                        <a:t>Memahami</a:t>
                      </a:r>
                      <a:r>
                        <a:rPr lang="en-US" sz="20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2000" dirty="0" err="1">
                          <a:latin typeface="Times New Roman"/>
                          <a:ea typeface="MS Mincho"/>
                        </a:rPr>
                        <a:t>dan</a:t>
                      </a:r>
                      <a:r>
                        <a:rPr lang="en-US" sz="20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2000" dirty="0" err="1">
                          <a:latin typeface="Times New Roman"/>
                          <a:ea typeface="MS Mincho"/>
                        </a:rPr>
                        <a:t>menganalisa</a:t>
                      </a:r>
                      <a:endParaRPr lang="en-US" sz="32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</a:rPr>
                        <a:t>Pertanian, industri, dan perdagangan internasional</a:t>
                      </a:r>
                      <a:endParaRPr lang="en-US" sz="3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2000">
                          <a:latin typeface="Times New Roman"/>
                          <a:ea typeface="MS Mincho"/>
                        </a:rPr>
                        <a:t>Revolusi pertanian dan industrialisasi  </a:t>
                      </a:r>
                      <a:endParaRPr lang="en-US" sz="3200">
                        <a:latin typeface="Times New Roman"/>
                        <a:ea typeface="MS Mincho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2000">
                          <a:latin typeface="Times New Roman"/>
                          <a:ea typeface="MS Mincho"/>
                        </a:rPr>
                        <a:t>Konsep strategi agricultural led industrialization (ADLI)</a:t>
                      </a:r>
                      <a:endParaRPr lang="en-US" sz="3200">
                        <a:latin typeface="Times New Roman"/>
                        <a:ea typeface="MS Mincho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2000">
                          <a:latin typeface="Times New Roman"/>
                          <a:ea typeface="MS Mincho"/>
                        </a:rPr>
                        <a:t>Kebijakan harga pertanian</a:t>
                      </a:r>
                      <a:endParaRPr lang="en-US" sz="3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/>
                          <a:ea typeface="MS Mincho"/>
                        </a:rPr>
                        <a:t>Lanjutan</a:t>
                      </a:r>
                      <a:r>
                        <a:rPr lang="en-US" sz="20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2000" dirty="0" err="1">
                          <a:latin typeface="Times New Roman"/>
                          <a:ea typeface="MS Mincho"/>
                        </a:rPr>
                        <a:t>Pertanian</a:t>
                      </a:r>
                      <a:r>
                        <a:rPr lang="en-US" sz="2000" dirty="0">
                          <a:latin typeface="Times New Roman"/>
                          <a:ea typeface="MS Mincho"/>
                        </a:rPr>
                        <a:t>, </a:t>
                      </a:r>
                      <a:r>
                        <a:rPr lang="en-US" sz="2000" dirty="0" err="1">
                          <a:latin typeface="Times New Roman"/>
                          <a:ea typeface="MS Mincho"/>
                        </a:rPr>
                        <a:t>industri</a:t>
                      </a:r>
                      <a:r>
                        <a:rPr lang="en-US" sz="2000" dirty="0">
                          <a:latin typeface="Times New Roman"/>
                          <a:ea typeface="MS Mincho"/>
                        </a:rPr>
                        <a:t>, </a:t>
                      </a:r>
                      <a:r>
                        <a:rPr lang="en-US" sz="2000" dirty="0" err="1">
                          <a:latin typeface="Times New Roman"/>
                          <a:ea typeface="MS Mincho"/>
                        </a:rPr>
                        <a:t>dan</a:t>
                      </a:r>
                      <a:r>
                        <a:rPr lang="en-US" sz="20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2000" dirty="0" err="1">
                          <a:latin typeface="Times New Roman"/>
                          <a:ea typeface="MS Mincho"/>
                        </a:rPr>
                        <a:t>perdagangan</a:t>
                      </a:r>
                      <a:r>
                        <a:rPr lang="en-US" sz="2000" dirty="0"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en-US" sz="2000" dirty="0" err="1">
                          <a:latin typeface="Times New Roman"/>
                          <a:ea typeface="MS Mincho"/>
                        </a:rPr>
                        <a:t>internasional</a:t>
                      </a:r>
                      <a:endParaRPr lang="en-US" sz="32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id-ID" sz="2000">
                          <a:latin typeface="Times New Roman"/>
                          <a:ea typeface="MS Mincho"/>
                        </a:rPr>
                        <a:t>Debat Baru Perdagangan dan Pilihan untuk Negara Berkembang. </a:t>
                      </a:r>
                      <a:endParaRPr lang="en-US" sz="3200">
                        <a:latin typeface="Times New Roman"/>
                        <a:ea typeface="MS Mincho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id-ID" sz="2000">
                          <a:latin typeface="Times New Roman"/>
                          <a:ea typeface="MS Mincho"/>
                        </a:rPr>
                        <a:t>Pelajaran dari Putaran Uruguay</a:t>
                      </a:r>
                      <a:endParaRPr lang="en-US" sz="3200">
                        <a:latin typeface="Times New Roman"/>
                        <a:ea typeface="MS Mincho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-"/>
                      </a:pPr>
                      <a:r>
                        <a:rPr lang="en-US" sz="2000">
                          <a:latin typeface="Times New Roman"/>
                          <a:ea typeface="MS Mincho"/>
                        </a:rPr>
                        <a:t>Pertanian dan agenda WTO </a:t>
                      </a:r>
                      <a:endParaRPr lang="en-US" sz="3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</a:rPr>
                        <a:t>Perencanaan Pembangunan Pertanian</a:t>
                      </a:r>
                      <a:endParaRPr lang="en-US" sz="3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</a:rPr>
                        <a:t>Lanjutan Perencanaan Pembangunan Pertanian</a:t>
                      </a:r>
                      <a:endParaRPr lang="en-US" sz="3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MS Mincho"/>
                        </a:rPr>
                        <a:t>Presentasi dan Diskusi</a:t>
                      </a:r>
                      <a:endParaRPr lang="en-US" sz="3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614</Words>
  <Application>Microsoft Office PowerPoint</Application>
  <PresentationFormat>On-screen Show (4:3)</PresentationFormat>
  <Paragraphs>161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KONTRAK PERKULIAHAN PEMBANGUNAN PERTANIAN</vt:lpstr>
      <vt:lpstr>Deskripsi</vt:lpstr>
      <vt:lpstr>Strategi Perkuliahan</vt:lpstr>
      <vt:lpstr>Penilaian</vt:lpstr>
      <vt:lpstr>Kriteria Penilaian </vt:lpstr>
      <vt:lpstr>Harapa materi kuliah</vt:lpstr>
      <vt:lpstr>Slide 7</vt:lpstr>
      <vt:lpstr>Slide 8</vt:lpstr>
      <vt:lpstr>Slide 9</vt:lpstr>
      <vt:lpstr>Slide 10</vt:lpstr>
      <vt:lpstr>Slide 11</vt:lpstr>
    </vt:vector>
  </TitlesOfParts>
  <Company>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PEMBANGUNAN PERTANIAN</dc:title>
  <dc:creator>Yonariza</dc:creator>
  <cp:lastModifiedBy>Yonariza</cp:lastModifiedBy>
  <cp:revision>15</cp:revision>
  <dcterms:created xsi:type="dcterms:W3CDTF">2010-10-14T02:37:21Z</dcterms:created>
  <dcterms:modified xsi:type="dcterms:W3CDTF">2013-09-14T03:58:50Z</dcterms:modified>
</cp:coreProperties>
</file>