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36"/>
  </p:notesMasterIdLst>
  <p:handoutMasterIdLst>
    <p:handoutMasterId r:id="rId37"/>
  </p:handoutMasterIdLst>
  <p:sldIdLst>
    <p:sldId id="290" r:id="rId2"/>
    <p:sldId id="286" r:id="rId3"/>
    <p:sldId id="291" r:id="rId4"/>
    <p:sldId id="302" r:id="rId5"/>
    <p:sldId id="303" r:id="rId6"/>
    <p:sldId id="304" r:id="rId7"/>
    <p:sldId id="256" r:id="rId8"/>
    <p:sldId id="257" r:id="rId9"/>
    <p:sldId id="258" r:id="rId10"/>
    <p:sldId id="259" r:id="rId11"/>
    <p:sldId id="260" r:id="rId12"/>
    <p:sldId id="292" r:id="rId13"/>
    <p:sldId id="261" r:id="rId14"/>
    <p:sldId id="262" r:id="rId15"/>
    <p:sldId id="294" r:id="rId16"/>
    <p:sldId id="298" r:id="rId17"/>
    <p:sldId id="300" r:id="rId18"/>
    <p:sldId id="263" r:id="rId19"/>
    <p:sldId id="301" r:id="rId20"/>
    <p:sldId id="264" r:id="rId21"/>
    <p:sldId id="265" r:id="rId22"/>
    <p:sldId id="266" r:id="rId23"/>
    <p:sldId id="297" r:id="rId24"/>
    <p:sldId id="296" r:id="rId25"/>
    <p:sldId id="267" r:id="rId26"/>
    <p:sldId id="268" r:id="rId27"/>
    <p:sldId id="295" r:id="rId28"/>
    <p:sldId id="269" r:id="rId29"/>
    <p:sldId id="270" r:id="rId30"/>
    <p:sldId id="271" r:id="rId31"/>
    <p:sldId id="272" r:id="rId32"/>
    <p:sldId id="273" r:id="rId33"/>
    <p:sldId id="274" r:id="rId34"/>
    <p:sldId id="275" r:id="rId35"/>
  </p:sldIdLst>
  <p:sldSz cx="9144000" cy="6858000" type="screen4x3"/>
  <p:notesSz cx="9101138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4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54613" y="0"/>
            <a:ext cx="39449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4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54613" y="6513513"/>
            <a:ext cx="39449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488D9C9-88D0-4AD1-A904-90828D890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61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4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54613" y="0"/>
            <a:ext cx="39449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36863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638" y="3257550"/>
            <a:ext cx="7281862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4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54613" y="6513513"/>
            <a:ext cx="39449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598D064-724B-4D54-8FA3-15312022E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290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9F0447-7D2F-4906-BCF3-C29C6C82301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65F335-396C-46CF-A334-D1046F1C6754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FE10D2-B2CF-4062-BC7F-F832C44076C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88F0C7-9064-4439-8116-EA0D197F761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B4F7F-3BCF-4CDE-80C3-5599F33EDDC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8EBBE3-B7BE-41BC-8E4E-5F6374B93E5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2271F-F500-42D7-A5D3-E128A4607B3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E00FF-3286-434A-9E83-3E623573A90A}" type="slidenum">
              <a:rPr lang="en-US"/>
              <a:pPr/>
              <a:t>12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00CBFF-AF87-47C5-8D06-E21CC643B75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15AB6-C09B-46C7-8124-3051DBE2819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FC4CA-431B-416B-8B71-4DC3C3C3F4C7}" type="slidenum">
              <a:rPr lang="en-US"/>
              <a:pPr/>
              <a:t>16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AA40BA-27F9-4C4D-8C31-2073C87E5F22}" type="slidenum">
              <a:rPr lang="en-US"/>
              <a:pPr/>
              <a:t>17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D9C0BE-A7E1-4DF0-A9B6-BCFE6E8B04C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D9C0BE-A7E1-4DF0-A9B6-BCFE6E8B04C7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C756B-73CF-4CB5-9972-301CDDDF1A4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196A08-4939-4EA9-B13B-609879FC0D37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7AB76-FD44-4D80-82B3-EA3A4289CCF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7AB76-FD44-4D80-82B3-EA3A4289CCFA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1A0ACF-641F-4E0E-8F03-9716D7EEFE8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1A0ACF-641F-4E0E-8F03-9716D7EEFE82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BCEAF-FFFD-4945-B269-87DE27510F7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BCEAF-FFFD-4945-B269-87DE27510F7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6B3699-1B35-43A7-BC4E-BC5FE258ABAE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3F620-217F-42E6-A071-47794F1168FA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F00F62-D42B-458D-99AF-6A76E8DA96EC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7A63DE-047C-42E0-A11A-5A6D4AED20C4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29EA71-EBD4-4DDC-BA96-8EDAC31E76AD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F2CC0E-305C-4EB1-864E-AB707AE55F63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79C79-ADE3-4F8F-9841-AC5DC5E242E4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-1"/>
              <a:ext cx="816" cy="3976"/>
              <a:chOff x="4944" y="-1"/>
              <a:chExt cx="816" cy="3976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-1"/>
                <a:ext cx="480" cy="1432"/>
                <a:chOff x="5280" y="-1"/>
                <a:chExt cx="480" cy="1432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6" y="-2"/>
                  <a:ext cx="174" cy="176"/>
                  <a:chOff x="167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77" y="323"/>
                    <a:ext cx="1690" cy="2560"/>
                    <a:chOff x="167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7" y="381"/>
                      <a:ext cx="864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5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</p:grpSp>
      <p:sp>
        <p:nvSpPr>
          <p:cNvPr id="129081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9082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7DEB3-1D9B-4D6C-B12A-70E357B8F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8B5F6-0973-46F0-90BE-3F0101604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ACB07-3980-4BC7-BEBF-38721CBB16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336B5-056E-4220-85C3-E3F0DF955B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5E43C-EA07-4F9C-A9CF-997F66C78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636FD-EA01-4531-900C-AA249116D7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47331-166F-4DCD-A19C-CB139EF64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B85B0-33B2-4DAF-B9E1-C95F5139D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A0D30-D952-479E-989C-C19079FF2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6153E-A74E-4115-9003-FAABFC2A6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315AA-89EB-4B30-B732-CACB83E5F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3525" y="1598613"/>
            <a:ext cx="7386638" cy="44973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28A78-DA03-402E-B39E-9D7570F1D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128003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128004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128005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04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06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07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28010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3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8011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76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2801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8013" name="Freeform 13"/>
                  <p:cNvSpPr>
                    <a:spLocks/>
                  </p:cNvSpPr>
                  <p:nvPr/>
                </p:nvSpPr>
                <p:spPr bwMode="auto">
                  <a:xfrm>
                    <a:off x="261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8014" name="Freeform 14"/>
                  <p:cNvSpPr>
                    <a:spLocks/>
                  </p:cNvSpPr>
                  <p:nvPr/>
                </p:nvSpPr>
                <p:spPr bwMode="auto">
                  <a:xfrm>
                    <a:off x="268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8015" name="Freeform 15"/>
                  <p:cNvSpPr>
                    <a:spLocks/>
                  </p:cNvSpPr>
                  <p:nvPr/>
                </p:nvSpPr>
                <p:spPr bwMode="auto">
                  <a:xfrm>
                    <a:off x="243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8016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801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pic>
              <p:nvPicPr>
                <p:cNvPr id="1069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2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3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4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5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6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04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28046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47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48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49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5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0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5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1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2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3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4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  <p:sp>
          <p:nvSpPr>
            <p:cNvPr id="128055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056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eaLnBrk="1" hangingPunct="1">
                <a:defRPr/>
              </a:pPr>
              <a:endParaRPr kumimoji="1" lang="en-US"/>
            </a:p>
          </p:txBody>
        </p:sp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8059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60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61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0ECF5CD6-A5DA-443E-92DC-57C5F814E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7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8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CATATAN PENTING TENTANG PROSES SOSIAL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err="1" smtClean="0">
                <a:solidFill>
                  <a:schemeClr val="tx2"/>
                </a:solidFill>
              </a:rPr>
              <a:t>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tidak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tidak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muncul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secara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sendirian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dalam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priode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waktu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tertentu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tapi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selalu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dalam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kombinasi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atau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berasosiasi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dekat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dengan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proses-proses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lainnya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err="1" smtClean="0">
                <a:solidFill>
                  <a:schemeClr val="tx2"/>
                </a:solidFill>
              </a:rPr>
              <a:t>Setiap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membawa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serta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sifat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peran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prilaku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tertentu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harus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dibedakan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dari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lainnya</a:t>
            </a:r>
            <a:r>
              <a:rPr lang="en-US" sz="2400" dirty="0" smtClean="0">
                <a:solidFill>
                  <a:schemeClr val="tx2"/>
                </a:solidFill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err="1" smtClean="0">
                <a:solidFill>
                  <a:schemeClr val="tx2"/>
                </a:solidFill>
              </a:rPr>
              <a:t>Nyatanya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yang </a:t>
            </a:r>
            <a:r>
              <a:rPr lang="en-US" sz="2400" dirty="0" err="1" smtClean="0">
                <a:solidFill>
                  <a:schemeClr val="tx2"/>
                </a:solidFill>
              </a:rPr>
              <a:t>saling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bertentangan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bisa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bekerja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pada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waktu</a:t>
            </a:r>
            <a:r>
              <a:rPr lang="en-US" sz="2400" dirty="0" smtClean="0">
                <a:solidFill>
                  <a:schemeClr val="tx2"/>
                </a:solidFill>
              </a:rPr>
              <a:t> yang </a:t>
            </a:r>
            <a:r>
              <a:rPr lang="en-US" sz="2400" dirty="0" err="1" smtClean="0">
                <a:solidFill>
                  <a:schemeClr val="tx2"/>
                </a:solidFill>
              </a:rPr>
              <a:t>sama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pada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individu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atau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kelompok</a:t>
            </a:r>
            <a:r>
              <a:rPr lang="en-US" sz="2400" dirty="0" smtClean="0">
                <a:solidFill>
                  <a:schemeClr val="tx2"/>
                </a:solidFill>
              </a:rPr>
              <a:t> yang </a:t>
            </a:r>
            <a:r>
              <a:rPr lang="en-US" sz="2400" dirty="0" err="1" smtClean="0">
                <a:solidFill>
                  <a:schemeClr val="tx2"/>
                </a:solidFill>
              </a:rPr>
              <a:t>sama</a:t>
            </a:r>
            <a:r>
              <a:rPr lang="en-US" sz="2400" dirty="0" smtClean="0">
                <a:solidFill>
                  <a:schemeClr val="tx2"/>
                </a:solidFill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err="1" smtClean="0">
                <a:solidFill>
                  <a:schemeClr val="tx2"/>
                </a:solidFill>
              </a:rPr>
              <a:t>Pengaruh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budaya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pada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proses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sosial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interaksi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tidak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bisa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terlalu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</a:rPr>
              <a:t>ditekankan</a:t>
            </a:r>
            <a:r>
              <a:rPr lang="en-US" sz="2400" dirty="0" smtClean="0">
                <a:solidFill>
                  <a:schemeClr val="tx2"/>
                </a:solidFill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/>
          <p:cNvSpPr>
            <a:spLocks noChangeArrowheads="1" noChangeShapeType="1" noTextEdit="1"/>
          </p:cNvSpPr>
          <p:nvPr/>
        </p:nvSpPr>
        <p:spPr bwMode="auto">
          <a:xfrm>
            <a:off x="133350" y="2362200"/>
            <a:ext cx="764857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KEBUDAYAAN DAN MASYARAKAT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Penyajian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020" marR="0" indent="-152400">
              <a:spcBef>
                <a:spcPts val="0"/>
              </a:spcBef>
              <a:spcAft>
                <a:spcPts val="0"/>
              </a:spcAft>
              <a:tabLst>
                <a:tab pos="149225" algn="l"/>
              </a:tabLst>
            </a:pPr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Unsur-unsur kebudayaan</a:t>
            </a:r>
            <a:endParaRPr lang="en-US" b="1" dirty="0" smtClean="0">
              <a:solidFill>
                <a:schemeClr val="tx2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160020" marR="0" indent="-152400">
              <a:spcBef>
                <a:spcPts val="0"/>
              </a:spcBef>
              <a:spcAft>
                <a:spcPts val="0"/>
              </a:spcAft>
              <a:tabLst>
                <a:tab pos="149225" algn="l"/>
              </a:tabLst>
            </a:pPr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Fungsi kebudayaan bagi masyarakat</a:t>
            </a:r>
            <a:endParaRPr lang="en-US" b="1" dirty="0" smtClean="0">
              <a:solidFill>
                <a:schemeClr val="tx2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160020" marR="0" indent="-152400">
              <a:spcBef>
                <a:spcPts val="0"/>
              </a:spcBef>
              <a:spcAft>
                <a:spcPts val="0"/>
              </a:spcAft>
              <a:tabLst>
                <a:tab pos="149225" algn="l"/>
              </a:tabLst>
            </a:pPr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Sifat hakikat kebudayaan</a:t>
            </a:r>
            <a:endParaRPr lang="en-US" b="1" dirty="0" smtClean="0">
              <a:solidFill>
                <a:schemeClr val="tx2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160020" marR="0" indent="-152400">
              <a:spcBef>
                <a:spcPts val="0"/>
              </a:spcBef>
              <a:spcAft>
                <a:spcPts val="0"/>
              </a:spcAft>
              <a:tabLst>
                <a:tab pos="149225" algn="l"/>
              </a:tabLst>
            </a:pPr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Gerak kebudayaan   </a:t>
            </a:r>
            <a:endParaRPr lang="en-US" b="1" dirty="0" smtClean="0">
              <a:solidFill>
                <a:schemeClr val="tx2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Sangkrit</a:t>
            </a:r>
            <a:r>
              <a:rPr lang="en-US" dirty="0" smtClean="0"/>
              <a:t> </a:t>
            </a:r>
            <a:r>
              <a:rPr lang="en-US" dirty="0" err="1" smtClean="0"/>
              <a:t>Buddhayah</a:t>
            </a:r>
            <a:r>
              <a:rPr lang="en-US" dirty="0" smtClean="0"/>
              <a:t>, </a:t>
            </a:r>
            <a:r>
              <a:rPr lang="en-US" dirty="0" err="1" smtClean="0"/>
              <a:t>akal</a:t>
            </a:r>
            <a:r>
              <a:rPr lang="en-US" dirty="0" smtClean="0"/>
              <a:t>, </a:t>
            </a:r>
            <a:r>
              <a:rPr lang="en-US" dirty="0" err="1" smtClean="0"/>
              <a:t>budi</a:t>
            </a:r>
            <a:endParaRPr lang="en-US" dirty="0" smtClean="0"/>
          </a:p>
          <a:p>
            <a:r>
              <a:rPr lang="en-US" dirty="0" smtClean="0"/>
              <a:t>Culture, </a:t>
            </a:r>
            <a:r>
              <a:rPr lang="en-US" dirty="0" err="1" smtClean="0"/>
              <a:t>colere</a:t>
            </a:r>
            <a:r>
              <a:rPr lang="en-US" dirty="0" smtClean="0"/>
              <a:t>, </a:t>
            </a:r>
            <a:r>
              <a:rPr lang="en-US" dirty="0" err="1" smtClean="0"/>
              <a:t>mengolah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mengerjakan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8599"/>
            <a:ext cx="7477125" cy="1141413"/>
          </a:xfrm>
        </p:spPr>
        <p:txBody>
          <a:bodyPr/>
          <a:lstStyle/>
          <a:p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Fungsi kebudayaan bagi masyarakat</a:t>
            </a: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bermasyarakat</a:t>
            </a:r>
            <a:endParaRPr lang="en-US" dirty="0" smtClean="0"/>
          </a:p>
          <a:p>
            <a:r>
              <a:rPr lang="en-US" dirty="0" err="1" smtClean="0"/>
              <a:t>Melestarikan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Sifat hakikat kebudayaan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Diwujudkan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prilaku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r>
              <a:rPr lang="en-US" dirty="0" err="1" smtClean="0"/>
              <a:t>Mencakup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yang </a:t>
            </a:r>
            <a:r>
              <a:rPr lang="en-US" dirty="0" err="1" smtClean="0"/>
              <a:t>berisikan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,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yang </a:t>
            </a:r>
            <a:r>
              <a:rPr lang="en-US" dirty="0" err="1" smtClean="0"/>
              <a:t>diizinkan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Pengertian Kebudayaan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219200"/>
            <a:ext cx="7772400" cy="48768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Merupakan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seluruh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pikiran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hasil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karya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manusia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tidak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berakar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dari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nalurinya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Edwar</a:t>
            </a:r>
            <a:r>
              <a:rPr lang="en-US" sz="2800" dirty="0" smtClean="0">
                <a:solidFill>
                  <a:srgbClr val="FFFFFF"/>
                </a:solidFill>
              </a:rPr>
              <a:t> Taylor 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sz="2800" dirty="0" err="1" smtClean="0">
                <a:solidFill>
                  <a:srgbClr val="FFFFFF"/>
                </a:solidFill>
              </a:rPr>
              <a:t>Segala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sesuatu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termasuk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pengetahuan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kepercayaan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seni</a:t>
            </a:r>
            <a:r>
              <a:rPr lang="en-US" sz="2800" dirty="0" smtClean="0">
                <a:solidFill>
                  <a:srgbClr val="FFFFFF"/>
                </a:solidFill>
              </a:rPr>
              <a:t>, moral, </a:t>
            </a:r>
            <a:r>
              <a:rPr lang="en-US" sz="2800" dirty="0" err="1" smtClean="0">
                <a:solidFill>
                  <a:srgbClr val="FFFFFF"/>
                </a:solidFill>
              </a:rPr>
              <a:t>hukum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adat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istiadat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serta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kebiasaan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ada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dilakukan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oleh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anggotanya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Hampir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semua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aktifitas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manusia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hasilnya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merupakan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hasil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kebudayaan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tetapi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kebiasaan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naluri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seperti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seks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makan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minum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tidur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bukan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termasuk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kebudayaan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Aturan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minum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makan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berbagai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norma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kebiasaan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adalah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kebudayaan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Unsur-unsur Kebudayaan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51054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Koentjaraningrat </a:t>
            </a: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 unsur kebudayaan terdiri dari sistem religi, sistem organisasi kemasyarakatan, sistem pengetahuan, bahasa, kesenian, sistem mata pencaharian hidup, sistem teknologi dan kebudayaan.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Malinovsky </a:t>
            </a: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 unsur kebudayaan terdiri dari sistem norma, organisasi sosial ekonomi, alat atau lembaga petugas pendidik dan organisasi kekuatan.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Krober &amp; Kluckhohn  unsur-unsur universal kebudayaan terdiri dari sistem organisasi sosial, sistem mata pencaharian hidup, sistem teknologi, sistem pengetahuan, kesenian, bahasa dan religi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Sistem Kebudayaan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4191000"/>
          </a:xfrm>
        </p:spPr>
        <p:txBody>
          <a:bodyPr/>
          <a:lstStyle/>
          <a:p>
            <a:pPr marL="225425" indent="-225425" algn="l" eaLnBrk="1" hangingPunct="1"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Kebudayaan Tampak (overt culture) </a:t>
            </a: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 dapat dilihat dengan panca indera</a:t>
            </a:r>
          </a:p>
          <a:p>
            <a:pPr marL="225425" indent="-225425" algn="l" eaLnBrk="1" hangingPunct="1"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Kebudayaan Tidak Tampak (covert culture)  meliputi ide, gagasan dan sesuatu yang abstrak</a:t>
            </a:r>
          </a:p>
          <a:p>
            <a:pPr marL="225425" indent="-225425" algn="l" eaLnBrk="1" hangingPunct="1"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Hal mendasar dalam pembangunan saat ini adalah bagaimana merubah sistem nilai budaya masyarakat agar cocok dengan perubahan sosial yang diharapkan.</a:t>
            </a:r>
            <a:endParaRPr lang="en-US" sz="28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smtClean="0"/>
              <a:t>Sistem Nilai Budaya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44196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Merupakan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suatu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rangkaian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konsepsi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abstrak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hidup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dalam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sebagian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besar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menjadi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acuan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bagi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setiap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orang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untuk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melakukan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sesuai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dengan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anjuran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diperbolehkan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nilai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budaya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mendorong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manusia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untuk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hidup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telah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diresapi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oleh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setiap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orang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sejak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lahir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sukar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sekali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hilang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dari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kehidupan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manusia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nilai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budaya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tidak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statis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tetapi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dinamis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menyesuaikan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dengan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perkembangan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ilmu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pengetahuan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teknologi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begitu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pesat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2400" b="1" smtClean="0"/>
              <a:t>Kebudayaan Tradisional Masyarakat Desa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49530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Sebagai masyarakat yang dinamis, desa merupakan komunitas yang unik.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Pandangan umum dari desa </a:t>
            </a: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 kesejukan, ketenangan, kedamaian dan jaminan kebahagiaan.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Realitas kehidupan desa tidak seperti yang dilihat, yang terjadi sebaliknya  kekerasan hidup dalam mata pencaharian, kekerasan tekanan sosial (beban sosial).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Kelompok golongan miskin tidak dapat berpartisipasi aktif dalam dinamika kehidupan desa dan mendapat tempat yang sangat tidak terhormat dalam percaturan kehidupan sosial serta selalu tertekan dalam dinamika sosial desa.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Sistem religi masyarakat desa masih kental dengan budaya animisme </a:t>
            </a: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 upacara adat larungan, memetri, membakar kemenyan, dll</a:t>
            </a:r>
            <a:endParaRPr lang="en-US" sz="2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Fungsi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sistem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nilai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budaya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solidFill>
                  <a:schemeClr val="tx2"/>
                </a:solidFill>
                <a:latin typeface="Lucida Console" pitchFamily="49" charset="0"/>
              </a:rPr>
              <a:t>suatu pedoman </a:t>
            </a:r>
          </a:p>
          <a:p>
            <a:r>
              <a:rPr lang="sv-SE" dirty="0">
                <a:solidFill>
                  <a:schemeClr val="tx2"/>
                </a:solidFill>
                <a:latin typeface="Lucida Console" pitchFamily="49" charset="0"/>
              </a:rPr>
              <a:t>sebagai pendorong kelakuan manusia dalam hidup</a:t>
            </a:r>
            <a:r>
              <a:rPr lang="en-US" dirty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  <a:p>
            <a:r>
              <a:rPr lang="sv-SE" dirty="0">
                <a:solidFill>
                  <a:schemeClr val="tx2"/>
                </a:solidFill>
                <a:latin typeface="Lucida Console" pitchFamily="49" charset="0"/>
              </a:rPr>
              <a:t>sebagai suatu sistem tata kelakuan, malahan sebagai salah satu sistem tata kelakuan yang tertinggi</a:t>
            </a:r>
            <a:r>
              <a:rPr lang="en-US" dirty="0">
                <a:solidFill>
                  <a:schemeClr val="tx2"/>
                </a:solidFill>
                <a:latin typeface="Lucida Console" pitchFamily="49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Perubahan Kebudayaan Di Desa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51054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Upacara adat yang keramat saat ini telah menjadi obyek ekonomis.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Upacara panen padi yang dulu dilakukan di sawah telah beralih ke rumah.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Upacara yang biasanya ramai dilakukan seadanya.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Selamatan pada acara panen dilakukan sendiri-sendiri.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Teknologi peralihan jenis padi dan komersialisasi pedesaan mengakibatkan perubahan pada hubungan sosial di desa.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Ikatan sosial masyarakat pedesaan semakin renggang sehingga individualisme meningkat.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2800" b="1" smtClean="0"/>
              <a:t>Sistem Organisasi Kemasyarakatan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47244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Sangat beragam, baik yang terkait dengan kegiatan ekonomi, politik, kerukunan dan gotong royong.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Hubungan erat antar penduduk.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Kebiasaan gotong-royong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Lembaga kemasyarakatan diikat oleh pertalian antar anggota yang sangat kental sehingga pola interaksi terkontrol.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Pada kelembagaan ekonomi </a:t>
            </a: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 petani akan menjual hasil panen kepada pedagang yang biasa membeli hasil panennya dan sulit beralih kepada pedagang lain (karena rasa sungkan)</a:t>
            </a:r>
            <a:endParaRPr lang="en-US" sz="28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UNSUR </a:t>
            </a:r>
            <a:r>
              <a:rPr lang="en-US" dirty="0" err="1" smtClean="0"/>
              <a:t>UNSUR</a:t>
            </a:r>
            <a:r>
              <a:rPr lang="en-US" dirty="0" smtClean="0"/>
              <a:t> KEBUDAYAAN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b="0" dirty="0">
                <a:latin typeface="Palatino Linotype" pitchFamily="18" charset="0"/>
              </a:rPr>
              <a:t>Unsur-unsur </a:t>
            </a:r>
            <a:r>
              <a:rPr lang="pt-BR" b="0" dirty="0" smtClean="0">
                <a:latin typeface="Palatino Linotype" pitchFamily="18" charset="0"/>
              </a:rPr>
              <a:t>kebudayaan (1)</a:t>
            </a:r>
            <a:r>
              <a:rPr lang="pt-BR" dirty="0" smtClean="0"/>
              <a:t> </a:t>
            </a:r>
            <a:endParaRPr lang="id-ID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800" dirty="0">
                <a:solidFill>
                  <a:schemeClr val="tx2"/>
                </a:solidFill>
                <a:latin typeface="Book Antiqua" pitchFamily="18" charset="0"/>
              </a:rPr>
              <a:t>Menurut Bronislaw Malinovsky :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schemeClr val="tx2"/>
                </a:solidFill>
              </a:rPr>
              <a:t>Sistem norma yang memungkinkan kerja sama antara para anggota masyarakat di dalam upaya menguasai alam sekelilingnya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schemeClr val="tx2"/>
                </a:solidFill>
              </a:rPr>
              <a:t>Organisasi ekonomi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schemeClr val="tx2"/>
                </a:solidFill>
              </a:rPr>
              <a:t>Alat-alat dan lembaga atau petugas pendidikan, perlu diingat bahwa keluarga merupakan lembaga pendidikan yang utama </a:t>
            </a:r>
          </a:p>
          <a:p>
            <a:pPr>
              <a:lnSpc>
                <a:spcPct val="90000"/>
              </a:lnSpc>
            </a:pPr>
            <a:r>
              <a:rPr lang="pt-BR" sz="2800" dirty="0">
                <a:solidFill>
                  <a:schemeClr val="tx2"/>
                </a:solidFill>
              </a:rPr>
              <a:t>Organisasi kekuatan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7467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BR" sz="2600" dirty="0">
                <a:solidFill>
                  <a:schemeClr val="tx2"/>
                </a:solidFill>
              </a:rPr>
              <a:t>Menurut Krober dan Kluckhohn :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BR" sz="26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Peralatan dan perlengkapan hidup manusia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Mata pencaharian hidup dan sistem-sistem ekonomi 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Sistem kemasyarakatan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Bahasa 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Kesenian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Sistem pengetahuan</a:t>
            </a:r>
          </a:p>
          <a:p>
            <a:pPr>
              <a:lnSpc>
                <a:spcPct val="90000"/>
              </a:lnSpc>
            </a:pPr>
            <a:r>
              <a:rPr lang="pt-BR" sz="2600" dirty="0">
                <a:solidFill>
                  <a:schemeClr val="tx2"/>
                </a:solidFill>
              </a:rPr>
              <a:t>Religi</a:t>
            </a:r>
            <a:endParaRPr lang="id-ID" sz="26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id-ID" sz="2600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pt-BR" b="0" dirty="0">
                <a:latin typeface="Palatino Linotype" pitchFamily="18" charset="0"/>
              </a:rPr>
              <a:t>Unsur-unsur </a:t>
            </a:r>
            <a:r>
              <a:rPr lang="pt-BR" b="0" dirty="0" smtClean="0">
                <a:latin typeface="Palatino Linotype" pitchFamily="18" charset="0"/>
              </a:rPr>
              <a:t>kebudayaan (2)</a:t>
            </a:r>
            <a:r>
              <a:rPr lang="pt-BR" dirty="0" smtClean="0"/>
              <a:t>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r>
              <a:rPr lang="en-US" b="1" dirty="0" smtClean="0"/>
              <a:t> (1)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53340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Perkembangan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pengetahuan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desa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merupakan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hasil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kajian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sejarah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itu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sendiri</a:t>
            </a:r>
            <a:r>
              <a:rPr lang="en-US" dirty="0" smtClean="0">
                <a:solidFill>
                  <a:srgbClr val="FFFFFF"/>
                </a:solidFill>
              </a:rPr>
              <a:t> (</a:t>
            </a:r>
            <a:r>
              <a:rPr lang="en-US" dirty="0" err="1" smtClean="0">
                <a:solidFill>
                  <a:srgbClr val="FFFFFF"/>
                </a:solidFill>
              </a:rPr>
              <a:t>proses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dialektika</a:t>
            </a:r>
            <a:r>
              <a:rPr lang="en-US" dirty="0" smtClean="0">
                <a:solidFill>
                  <a:srgbClr val="FFFFFF"/>
                </a:solidFill>
              </a:rPr>
              <a:t>).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Proses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dialektika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</a:p>
          <a:p>
            <a:pPr marL="1201738" lvl="1" indent="-458788" eaLnBrk="1" hangingPunct="1">
              <a:lnSpc>
                <a:spcPct val="8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melahirkan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sistem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pengetahuan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desa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biasanya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terkait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dengan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kebiasaan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masyarakat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dalam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melangsungkan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kehidupannya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Karena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berakar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kuat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pada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berbagai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sendi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kehidupan</a:t>
            </a:r>
            <a:r>
              <a:rPr lang="en-US" dirty="0" smtClean="0">
                <a:solidFill>
                  <a:srgbClr val="FFFFFF"/>
                </a:solidFill>
              </a:rPr>
              <a:t>, </a:t>
            </a:r>
            <a:r>
              <a:rPr lang="en-US" dirty="0" err="1" smtClean="0">
                <a:solidFill>
                  <a:srgbClr val="FFFFFF"/>
                </a:solidFill>
              </a:rPr>
              <a:t>maka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pengetahuan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ini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sangat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khas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sebagai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pengetahuan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lokal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r>
              <a:rPr lang="en-US" b="1" dirty="0" smtClean="0"/>
              <a:t>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53340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Dulunya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pada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awal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pembangunan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pengetahuan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lokal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dianggap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sebagai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penghalang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modernisasi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anti </a:t>
            </a:r>
            <a:r>
              <a:rPr lang="en-US" sz="2800" dirty="0" err="1" smtClean="0">
                <a:solidFill>
                  <a:srgbClr val="FFFFFF"/>
                </a:solidFill>
              </a:rPr>
              <a:t>kemajuan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pembibitan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lokal</a:t>
            </a:r>
            <a:r>
              <a:rPr lang="en-US" sz="2800" dirty="0" smtClean="0">
                <a:solidFill>
                  <a:srgbClr val="FFFFFF"/>
                </a:solidFill>
              </a:rPr>
              <a:t>, model </a:t>
            </a:r>
            <a:r>
              <a:rPr lang="en-US" sz="2800" dirty="0" err="1" smtClean="0">
                <a:solidFill>
                  <a:srgbClr val="FFFFFF"/>
                </a:solidFill>
              </a:rPr>
              <a:t>pengelolaan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lahan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pengolahan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hasil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pertanian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tunda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jual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produk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pertanian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cadangan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pangan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pedesaan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pola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hubungan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ekonomi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pedesaan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dirombak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sehingga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merusak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tatanan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lokal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telah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 lama </a:t>
            </a:r>
            <a:r>
              <a:rPr lang="en-US" sz="2800" dirty="0" err="1" smtClean="0">
                <a:solidFill>
                  <a:srgbClr val="FFFFFF"/>
                </a:solidFill>
                <a:sym typeface="Wingdings" pitchFamily="2" charset="2"/>
              </a:rPr>
              <a:t>mengakar</a:t>
            </a: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  <a:endParaRPr lang="en-US" sz="28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4400" b="1" smtClean="0"/>
              <a:t>Bahasa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45720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Merupakan unsur kebudayaan yang penting bagi kelanjutan kebudayaan.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Ilmu pengetahuan lokal desa dan berbagai kekayaan cerita tentang kehidupan dapat diturunkan kepada penerus kebudayaan.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Mitos dan kekayaan imajinasi masyarakat tertuang indah dalam bahasa.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Bahasa merupakan alat pelestari kekayaan khasanah nilai luhur masyarakat </a:t>
            </a:r>
            <a:r>
              <a:rPr lang="en-US" sz="2800" smtClean="0">
                <a:solidFill>
                  <a:srgbClr val="FFFFFF"/>
                </a:solidFill>
                <a:sym typeface="Wingdings" pitchFamily="2" charset="2"/>
              </a:rPr>
              <a:t> patriotisme, kepahlawanan, keluhuran, kejujuran (sering digambarkan dalam cerita rakyat).</a:t>
            </a:r>
            <a:endParaRPr lang="en-US" sz="28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Sistem Mata Pencaharian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295400"/>
            <a:ext cx="7772400" cy="41910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Pertanian merupakan mata pencaharian utama.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Usaha tani sarat dengan resiko </a:t>
            </a: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 kepastian alam dan pasar yang tidak memihak petani.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Posisi tawar petani sebagai produsen rendah.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Petani memandang pertanian sebagai sarana pokok untuk memenuhi kebutuhan keluarganya melalui hasil produksi pertanian tersebut.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Petani di Indonesia pada dasarnya bukan petani, tetapi buruh tani.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Efisiensi usaha tani sulit dilakukan sehingga petani dan keluarganya akan semakin miskin apabila terus menggantungkan hidupnya pada pertanian.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Kondisi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Sosial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Masyarakat</a:t>
            </a:r>
            <a:r>
              <a:rPr lang="en-US" sz="3600" b="1" dirty="0" smtClean="0"/>
              <a:t> (1)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95400"/>
            <a:ext cx="7772400" cy="47244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smtClean="0">
                <a:solidFill>
                  <a:srgbClr val="FFFFFF"/>
                </a:solidFill>
              </a:rPr>
              <a:t>Peasants &amp; </a:t>
            </a:r>
            <a:r>
              <a:rPr lang="en-US" sz="2800" dirty="0" err="1" smtClean="0">
                <a:solidFill>
                  <a:srgbClr val="FFFFFF"/>
                </a:solidFill>
              </a:rPr>
              <a:t>Subsistensi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</a:p>
          <a:p>
            <a:pPr marL="1146175" lvl="1" indent="-403225"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gambaran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sosial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masyarakat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sebagai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lingkaran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setan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antara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kemiskinan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dan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tata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nilai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keduanya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merujuk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pada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ketidakberdayaan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dan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kemiskinan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smtClean="0">
                <a:solidFill>
                  <a:srgbClr val="FFFFFF"/>
                </a:solidFill>
                <a:sym typeface="Wingdings" pitchFamily="2" charset="2"/>
              </a:rPr>
              <a:t>Peasants </a:t>
            </a:r>
          </a:p>
          <a:p>
            <a:pPr marL="1146175" lvl="1" indent="-403225"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ketidakberdayaan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kemudian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menjadi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kebiasaan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dan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melembaga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menjadi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tata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nilai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atau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norma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umum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berlebih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pada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kekurangan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Subsistensi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</a:p>
          <a:p>
            <a:pPr marL="1146175" lvl="1" indent="-403225"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kegiatan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usaha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tani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hanya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cukup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kepentingannya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sendiri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atau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cukup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untuk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makan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sym typeface="Wingdings" pitchFamily="2" charset="2"/>
              </a:rPr>
              <a:t>saja</a:t>
            </a:r>
            <a:r>
              <a:rPr lang="en-US" sz="2400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  <a:endParaRPr lang="en-US" sz="24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Kondisi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Sosial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Masyarakat</a:t>
            </a:r>
            <a:r>
              <a:rPr lang="en-US" sz="3600" b="1" dirty="0" smtClean="0"/>
              <a:t> (2)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95400"/>
            <a:ext cx="7772400" cy="4724400"/>
          </a:xfrm>
        </p:spPr>
        <p:txBody>
          <a:bodyPr/>
          <a:lstStyle/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dirty="0" err="1" smtClean="0">
                <a:solidFill>
                  <a:srgbClr val="FFFFFF"/>
                </a:solidFill>
              </a:rPr>
              <a:t>Walaupun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desa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merupakan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tempat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produksi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pangan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namun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kelaparan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kekurangan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gizi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banyak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terjadi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pedesaan</a:t>
            </a:r>
            <a:r>
              <a:rPr lang="en-US" sz="2400" dirty="0" smtClean="0">
                <a:solidFill>
                  <a:srgbClr val="FFFFFF"/>
                </a:solidFill>
              </a:rPr>
              <a:t>.</a:t>
            </a:r>
          </a:p>
          <a:p>
            <a:pPr marL="228600" indent="-228600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dirty="0" err="1" smtClean="0">
                <a:solidFill>
                  <a:srgbClr val="FFFFFF"/>
                </a:solidFill>
              </a:rPr>
              <a:t>Penyebab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kemiskinan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desa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antara</a:t>
            </a:r>
            <a:r>
              <a:rPr lang="en-US" sz="2400" dirty="0" smtClean="0">
                <a:solidFill>
                  <a:srgbClr val="FFFFFF"/>
                </a:solidFill>
              </a:rPr>
              <a:t> lain;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rendahnya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kapabilitas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dan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ketersediaan</a:t>
            </a:r>
            <a:r>
              <a:rPr lang="en-US" sz="2000" dirty="0" smtClean="0">
                <a:solidFill>
                  <a:srgbClr val="FFFFFF"/>
                </a:solidFill>
              </a:rPr>
              <a:t> SDA,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tata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nilai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keterbatasan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penguasaan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atas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aset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ekonomis</a:t>
            </a:r>
            <a:r>
              <a:rPr lang="en-US" sz="2000" dirty="0" smtClean="0">
                <a:solidFill>
                  <a:srgbClr val="FFFFFF"/>
                </a:solidFill>
              </a:rPr>
              <a:t>,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keterbatasan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keterampilan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keterbatasan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lapangan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pekerjaan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pilihan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teknologi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terbatas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informasi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terbatas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nilai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tukar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produk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pertanian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tidak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adil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kelembagaan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tidak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kooperatif</a:t>
            </a:r>
            <a:r>
              <a:rPr lang="en-US" sz="2000" dirty="0" smtClean="0">
                <a:solidFill>
                  <a:srgbClr val="FFFFFF"/>
                </a:solidFill>
              </a:rPr>
              <a:t>, </a:t>
            </a:r>
          </a:p>
          <a:p>
            <a:pPr marL="971550" lvl="1" indent="-228600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000" dirty="0" err="1" smtClean="0">
                <a:solidFill>
                  <a:srgbClr val="FFFFFF"/>
                </a:solidFill>
              </a:rPr>
              <a:t>uang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beredar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terbatas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dan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tingkat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kesejahteraan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rendah</a:t>
            </a:r>
            <a:r>
              <a:rPr lang="en-US" sz="20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Penyebab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Kemiskinan</a:t>
            </a:r>
            <a:r>
              <a:rPr lang="en-US" sz="3600" b="1" dirty="0" smtClean="0"/>
              <a:t> (1)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7772400" cy="51054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Kemiskinan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Struktural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</a:p>
          <a:p>
            <a:pPr marL="1031875" lvl="1" indent="-288925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terjadi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karena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kepincangan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struktural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sistem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sosial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sehingga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orang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tidak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dapat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ikut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menggunakan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sumber-sumber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pendapatan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tersedia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atau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usaha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dilakukan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selalu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terbentur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sistem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berlaku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Kemiskinan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Kultural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</a:p>
          <a:p>
            <a:pPr marL="1031875" lvl="1" indent="-288925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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merupakan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kemiskinan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alamiah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sifatnya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yakni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penduduk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sejak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lahir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sudah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berada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dalam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lingkungan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sym typeface="Wingdings" pitchFamily="2" charset="2"/>
              </a:rPr>
              <a:t>miskin</a:t>
            </a: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. </a:t>
            </a:r>
            <a:endParaRPr lang="en-US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Penyebab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Kemiskinan</a:t>
            </a:r>
            <a:r>
              <a:rPr lang="en-US" sz="3600" b="1" dirty="0" smtClean="0"/>
              <a:t> (2)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7772400" cy="51054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Kemiskinan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kultural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</a:p>
          <a:p>
            <a:pPr marL="1031875" lvl="1" indent="-288925" eaLnBrk="1" hangingPunct="1">
              <a:lnSpc>
                <a:spcPct val="8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sym typeface="Wingdings" pitchFamily="2" charset="2"/>
              </a:rPr>
              <a:t> </a:t>
            </a:r>
            <a:r>
              <a:rPr lang="en-US" dirty="0" err="1" smtClean="0">
                <a:solidFill>
                  <a:srgbClr val="FFFFFF"/>
                </a:solidFill>
              </a:rPr>
              <a:t>timbul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dalam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ekonominya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secara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keseluruhan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terlibat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dalam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proses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transformasi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cepat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dalam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alih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teknologi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cepat</a:t>
            </a:r>
            <a:r>
              <a:rPr lang="en-US" dirty="0" smtClean="0">
                <a:solidFill>
                  <a:srgbClr val="FFFFFF"/>
                </a:solidFill>
              </a:rPr>
              <a:t> (</a:t>
            </a:r>
            <a:r>
              <a:rPr lang="en-US" dirty="0" err="1" smtClean="0">
                <a:solidFill>
                  <a:srgbClr val="FFFFFF"/>
                </a:solidFill>
              </a:rPr>
              <a:t>periode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transisi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menuju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kapitalis</a:t>
            </a:r>
            <a:r>
              <a:rPr lang="en-US" dirty="0" smtClean="0">
                <a:solidFill>
                  <a:srgbClr val="FFFFFF"/>
                </a:solidFill>
              </a:rPr>
              <a:t>).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Kemiskinan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merupakan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produk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dari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, </a:t>
            </a:r>
            <a:r>
              <a:rPr lang="en-US" dirty="0" err="1" smtClean="0">
                <a:solidFill>
                  <a:srgbClr val="FFFFFF"/>
                </a:solidFill>
              </a:rPr>
              <a:t>maka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Penanggulangannya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sesuai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dengan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kondisi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obyektif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dalam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pedesaan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setempat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Pola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Kebudayaan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Masyarakat</a:t>
            </a:r>
            <a:r>
              <a:rPr lang="en-US" sz="3600" b="1" dirty="0" smtClean="0"/>
              <a:t> (1)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772400" cy="51816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Kondisi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geografis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lingkungan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berbeda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pada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setiap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tempat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melahirkan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pola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kebudayaan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berbeda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Kesenjangan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ekonomi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sosial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politik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membawa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saling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berhadapan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untuk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melakukan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kompromi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terhadap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keadan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tersebut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Perubahan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radikal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kompromi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dilakukan</a:t>
            </a:r>
            <a:r>
              <a:rPr lang="en-US" sz="2800" dirty="0" smtClean="0">
                <a:solidFill>
                  <a:srgbClr val="FFFFFF"/>
                </a:solidFill>
              </a:rPr>
              <a:t> agar </a:t>
            </a:r>
            <a:r>
              <a:rPr lang="en-US" sz="2800" dirty="0" err="1" smtClean="0">
                <a:solidFill>
                  <a:srgbClr val="FFFFFF"/>
                </a:solidFill>
              </a:rPr>
              <a:t>terjadi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keseimbangan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Sejarah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terjadi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diwarnai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pertentangan</a:t>
            </a:r>
            <a:r>
              <a:rPr lang="en-US" sz="2800" dirty="0" smtClean="0">
                <a:solidFill>
                  <a:srgbClr val="FFFFFF"/>
                </a:solidFill>
              </a:rPr>
              <a:t> agar </a:t>
            </a:r>
            <a:r>
              <a:rPr lang="en-US" sz="2800" dirty="0" err="1" smtClean="0">
                <a:solidFill>
                  <a:srgbClr val="FFFFFF"/>
                </a:solidFill>
              </a:rPr>
              <a:t>terjadi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perubahan-perubahan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guna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menuju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cita-cita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bersama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tidak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pernah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tercapai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dirty="0" err="1" smtClean="0"/>
              <a:t>Pola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Kebudayaan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Masyarakat</a:t>
            </a:r>
            <a:r>
              <a:rPr lang="en-US" sz="3600" b="1" dirty="0" smtClean="0"/>
              <a:t> (2)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66800"/>
            <a:ext cx="7772400" cy="53340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smtClean="0">
                <a:solidFill>
                  <a:srgbClr val="FFFFFF"/>
                </a:solidFill>
              </a:rPr>
              <a:t>3 </a:t>
            </a:r>
            <a:r>
              <a:rPr lang="en-US" sz="2800" dirty="0" err="1" smtClean="0">
                <a:solidFill>
                  <a:srgbClr val="FFFFFF"/>
                </a:solidFill>
              </a:rPr>
              <a:t>Elemen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Sosiokultural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membangun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yaitu</a:t>
            </a:r>
            <a:r>
              <a:rPr lang="en-US" sz="2800" dirty="0" smtClean="0">
                <a:solidFill>
                  <a:srgbClr val="FFFFFF"/>
                </a:solidFill>
              </a:rPr>
              <a:t>:</a:t>
            </a:r>
          </a:p>
          <a:p>
            <a:pPr marL="120015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FFFFFF"/>
                </a:solidFill>
              </a:rPr>
              <a:t>Ideologis</a:t>
            </a:r>
            <a:r>
              <a:rPr lang="en-US" sz="2400" dirty="0" smtClean="0">
                <a:solidFill>
                  <a:srgbClr val="FFFFFF"/>
                </a:solidFill>
              </a:rPr>
              <a:t> (agama, </a:t>
            </a:r>
            <a:r>
              <a:rPr lang="en-US" sz="2400" dirty="0" err="1" smtClean="0">
                <a:solidFill>
                  <a:srgbClr val="FFFFFF"/>
                </a:solidFill>
              </a:rPr>
              <a:t>ilmu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pengetahuan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kesenian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kesusastraan</a:t>
            </a:r>
            <a:r>
              <a:rPr lang="en-US" sz="2400" dirty="0" smtClean="0">
                <a:solidFill>
                  <a:srgbClr val="FFFFFF"/>
                </a:solidFill>
              </a:rPr>
              <a:t>), </a:t>
            </a:r>
            <a:r>
              <a:rPr lang="en-US" sz="2400" dirty="0" err="1" smtClean="0">
                <a:solidFill>
                  <a:srgbClr val="FFFFFF"/>
                </a:solidFill>
              </a:rPr>
              <a:t>Struktur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</a:p>
          <a:p>
            <a:pPr marL="120015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FFFFFF"/>
                </a:solidFill>
              </a:rPr>
              <a:t>sosial</a:t>
            </a:r>
            <a:r>
              <a:rPr lang="en-US" sz="2400" dirty="0" smtClean="0">
                <a:solidFill>
                  <a:srgbClr val="FFFFFF"/>
                </a:solidFill>
              </a:rPr>
              <a:t> (</a:t>
            </a:r>
            <a:r>
              <a:rPr lang="en-US" sz="2400" dirty="0" err="1" smtClean="0">
                <a:solidFill>
                  <a:srgbClr val="FFFFFF"/>
                </a:solidFill>
              </a:rPr>
              <a:t>stratifikasi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sosial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kepolitikan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keluarga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kekerabatan</a:t>
            </a:r>
            <a:r>
              <a:rPr lang="en-US" sz="2400" dirty="0" smtClean="0">
                <a:solidFill>
                  <a:srgbClr val="FFFFFF"/>
                </a:solidFill>
              </a:rPr>
              <a:t>) </a:t>
            </a:r>
          </a:p>
          <a:p>
            <a:pPr marL="120015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FFFFFF"/>
                </a:solidFill>
              </a:rPr>
              <a:t>dan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Infrastrujtur</a:t>
            </a:r>
            <a:r>
              <a:rPr lang="en-US" sz="2400" dirty="0" smtClean="0">
                <a:solidFill>
                  <a:srgbClr val="FFFFFF"/>
                </a:solidFill>
              </a:rPr>
              <a:t> material (</a:t>
            </a:r>
            <a:r>
              <a:rPr lang="en-US" sz="2400" dirty="0" err="1" smtClean="0">
                <a:solidFill>
                  <a:srgbClr val="FFFFFF"/>
                </a:solidFill>
              </a:rPr>
              <a:t>pendidikan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teknologi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ekonomi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ekologi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  <a:r>
              <a:rPr lang="en-US" sz="2400" dirty="0" err="1" smtClean="0">
                <a:solidFill>
                  <a:srgbClr val="FFFFFF"/>
                </a:solidFill>
              </a:rPr>
              <a:t>demografi</a:t>
            </a:r>
            <a:r>
              <a:rPr lang="en-US" sz="2400" dirty="0" smtClean="0">
                <a:solidFill>
                  <a:srgbClr val="FFFFFF"/>
                </a:solidFill>
              </a:rPr>
              <a:t>).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Komponen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sosiokultural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berisi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pola-pola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kehidupan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sosial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teratur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pada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dalam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dinamis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selalu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mengalami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perubahan</a:t>
            </a:r>
            <a:r>
              <a:rPr lang="en-US" sz="2800" dirty="0" smtClean="0">
                <a:solidFill>
                  <a:srgbClr val="FFFFFF"/>
                </a:solidFill>
              </a:rPr>
              <a:t> (</a:t>
            </a:r>
            <a:r>
              <a:rPr lang="en-US" sz="2800" dirty="0" err="1" smtClean="0">
                <a:solidFill>
                  <a:srgbClr val="FFFFFF"/>
                </a:solidFill>
              </a:rPr>
              <a:t>karena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pertambahan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penduduk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penemuan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baru</a:t>
            </a:r>
            <a:r>
              <a:rPr lang="en-US" sz="2800" dirty="0" smtClean="0">
                <a:solidFill>
                  <a:srgbClr val="FFFFFF"/>
                </a:solidFill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</a:rPr>
              <a:t>pertentangan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atau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konflik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atau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revolusi</a:t>
            </a:r>
            <a:r>
              <a:rPr lang="en-US" sz="2800" dirty="0" smtClean="0">
                <a:solidFill>
                  <a:srgbClr val="FFFFFF"/>
                </a:solidFill>
              </a:rPr>
              <a:t>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Sistem Ekonomi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4191000"/>
          </a:xfrm>
        </p:spPr>
        <p:txBody>
          <a:bodyPr/>
          <a:lstStyle/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Merupakan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salah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satu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kebudayaan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menarik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Merupakan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salah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satu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pola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interaksi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manusia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terdiri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dari</a:t>
            </a:r>
            <a:r>
              <a:rPr lang="en-US" sz="2800" dirty="0" smtClean="0">
                <a:solidFill>
                  <a:srgbClr val="FFFFFF"/>
                </a:solidFill>
              </a:rPr>
              <a:t>;</a:t>
            </a:r>
          </a:p>
          <a:p>
            <a:pPr marL="1093788" lvl="1" indent="-350838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dirty="0" err="1" smtClean="0">
                <a:solidFill>
                  <a:srgbClr val="FFFFFF"/>
                </a:solidFill>
              </a:rPr>
              <a:t>kegiatan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manusia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mengenai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pola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produksi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barang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atau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jasa</a:t>
            </a:r>
            <a:r>
              <a:rPr lang="en-US" sz="2400" dirty="0" smtClean="0">
                <a:solidFill>
                  <a:srgbClr val="FFFFFF"/>
                </a:solidFill>
              </a:rPr>
              <a:t>, </a:t>
            </a:r>
          </a:p>
          <a:p>
            <a:pPr marL="1093788" lvl="1" indent="-350838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dirty="0" err="1" smtClean="0">
                <a:solidFill>
                  <a:srgbClr val="FFFFFF"/>
                </a:solidFill>
              </a:rPr>
              <a:t>pola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distribusi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pola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konsumsi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masyarakat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terhadap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barang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dan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jasa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dari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pola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produksi</a:t>
            </a:r>
            <a:r>
              <a:rPr lang="en-US" sz="2400" dirty="0" smtClean="0">
                <a:solidFill>
                  <a:srgbClr val="FFFFFF"/>
                </a:solidFill>
              </a:rPr>
              <a:t> yang </a:t>
            </a:r>
            <a:r>
              <a:rPr lang="en-US" sz="2400" dirty="0" err="1" smtClean="0">
                <a:solidFill>
                  <a:srgbClr val="FFFFFF"/>
                </a:solidFill>
              </a:rPr>
              <a:t>telah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</a:rPr>
              <a:t>didistribusikan</a:t>
            </a:r>
            <a:r>
              <a:rPr lang="en-US" sz="2400" dirty="0" smtClean="0">
                <a:solidFill>
                  <a:srgbClr val="FFFFFF"/>
                </a:solidFill>
              </a:rPr>
              <a:t>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dirty="0" err="1" smtClean="0">
                <a:solidFill>
                  <a:srgbClr val="FFFFFF"/>
                </a:solidFill>
              </a:rPr>
              <a:t>Sistem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ekonomi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akan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selalu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berubah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sesuai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dengan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kebutuhan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masyarakat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produksi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barang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dan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</a:rPr>
              <a:t>jasa</a:t>
            </a:r>
            <a:r>
              <a:rPr lang="en-US" sz="2800" dirty="0" smtClean="0">
                <a:solidFill>
                  <a:srgbClr val="FFFFFF"/>
                </a:solidFill>
              </a:rPr>
              <a:t> yang </a:t>
            </a:r>
            <a:r>
              <a:rPr lang="en-US" sz="2800" dirty="0" err="1" smtClean="0">
                <a:solidFill>
                  <a:srgbClr val="FFFFFF"/>
                </a:solidFill>
              </a:rPr>
              <a:t>ada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Sistem Sosial Budaya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4267200"/>
          </a:xfrm>
        </p:spPr>
        <p:txBody>
          <a:bodyPr/>
          <a:lstStyle/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dibangun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oleh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adanya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budaya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melingkupinya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budaya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terdiri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dari</a:t>
            </a:r>
            <a:r>
              <a:rPr lang="en-US" dirty="0" smtClean="0">
                <a:solidFill>
                  <a:srgbClr val="FFFFFF"/>
                </a:solidFill>
              </a:rPr>
              <a:t>:</a:t>
            </a:r>
          </a:p>
          <a:p>
            <a:pPr marL="1257300" lvl="1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dirty="0" err="1" smtClean="0">
                <a:solidFill>
                  <a:srgbClr val="FFFFFF"/>
                </a:solidFill>
              </a:rPr>
              <a:t>organisasi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, </a:t>
            </a:r>
          </a:p>
          <a:p>
            <a:pPr marL="1257300" lvl="1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dirty="0" err="1" smtClean="0">
                <a:solidFill>
                  <a:srgbClr val="FFFFFF"/>
                </a:solidFill>
              </a:rPr>
              <a:t>interaksi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tradisi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dikembangkan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oleh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untuk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menjamin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kelangsungan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dinamikanya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  <a:p>
            <a:pPr marL="1257300" lvl="1" indent="-51435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dirty="0" err="1" smtClean="0">
                <a:solidFill>
                  <a:srgbClr val="FFFFFF"/>
                </a:solidFill>
              </a:rPr>
              <a:t>Sistem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sosial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merupakan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sesuatu</a:t>
            </a:r>
            <a:r>
              <a:rPr lang="en-US" dirty="0" smtClean="0">
                <a:solidFill>
                  <a:srgbClr val="FFFFFF"/>
                </a:solidFill>
              </a:rPr>
              <a:t> yang </a:t>
            </a:r>
            <a:r>
              <a:rPr lang="en-US" dirty="0" err="1" smtClean="0">
                <a:solidFill>
                  <a:srgbClr val="FFFFFF"/>
                </a:solidFill>
              </a:rPr>
              <a:t>akan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selalu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ada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dalam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masyarakat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2800" b="1" smtClean="0"/>
              <a:t>Organisasi Sosial Masyarakat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295400"/>
            <a:ext cx="7772400" cy="3657600"/>
          </a:xfrm>
        </p:spPr>
        <p:txBody>
          <a:bodyPr/>
          <a:lstStyle/>
          <a:p>
            <a:pPr marL="350838" indent="-350838" algn="l" eaLnBrk="1" hangingPunct="1">
              <a:buFontTx/>
              <a:buBlip>
                <a:blip r:embed="rId3"/>
              </a:buBlip>
            </a:pPr>
            <a:r>
              <a:rPr lang="en-US" smtClean="0">
                <a:solidFill>
                  <a:srgbClr val="FFFFFF"/>
                </a:solidFill>
              </a:rPr>
              <a:t>Lahir untuk memenuhi kebutuhan masyarakat terhadap sesuatu.</a:t>
            </a:r>
          </a:p>
          <a:p>
            <a:pPr marL="350838" indent="-350838" algn="l" eaLnBrk="1" hangingPunct="1">
              <a:buFontTx/>
              <a:buBlip>
                <a:blip r:embed="rId3"/>
              </a:buBlip>
            </a:pPr>
            <a:r>
              <a:rPr lang="en-US" smtClean="0">
                <a:solidFill>
                  <a:srgbClr val="FFFFFF"/>
                </a:solidFill>
              </a:rPr>
              <a:t>Biasanya berupa kelompok tani, lembaga pendidikan formal dan informal, lembaga sosial seperti kelompok yasinan, pengajian, arisan dan kelompok profesi.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Interaksi Sosial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7772400" cy="38862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Dapat berupa tolong menolong di bidang pertanian dengan sistem bergilir, masalah kematian (kongsi kematian), penjagaan keamanan bersama.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Kegiatan biasanya dilakukan untuk memenuhi kebutuhan yang tidak mungkin dapat diselesaikan sendiri.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Pada masyarakat maju interaksi sosial sudah pudar diganti dengan interaksi kelompok (klub) dan perkumpulan profesi.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Tradisi Masyarakat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371600"/>
            <a:ext cx="7772400" cy="3886200"/>
          </a:xfrm>
        </p:spPr>
        <p:txBody>
          <a:bodyPr/>
          <a:lstStyle/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Merupakan kebiasaan yang dilakukan oleh masyarakat.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Ketergantungan yang tinggi terhadap alam menyebabkan tradisi masih sering dilakukan.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Kebiasaan saat melahirkan, kehamilan, perkawinan, kematian dan upacara lain merupakan tradisi yang sering dilakukan.</a:t>
            </a:r>
          </a:p>
          <a:p>
            <a:pPr marL="350838" indent="-350838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800" smtClean="0">
                <a:solidFill>
                  <a:srgbClr val="FFFFFF"/>
                </a:solidFill>
              </a:rPr>
              <a:t>Meningkatnya tingkat pengetahuan, informasi dan berbagai inovasi baru akan merubah pandangan dan tradisi masyarakat.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sz="3600" b="1" smtClean="0"/>
              <a:t>Struktur Sosial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371600"/>
            <a:ext cx="7772400" cy="4572000"/>
          </a:xfrm>
        </p:spPr>
        <p:txBody>
          <a:bodyPr/>
          <a:lstStyle/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Komunitas petani memiliki struktur sosial yang dibentuk oleh suatu proses sejarah yang berjalan serentak.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Pada tingkat lokal </a:t>
            </a: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 tergantung pada kelompok yang mengikatnya (norma kelompok dalam keluarga inti, kelompok kekeluargaan, tetangga dan desa).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Pada tingkat supra desa </a:t>
            </a:r>
            <a:r>
              <a:rPr lang="en-US" sz="2400" smtClean="0">
                <a:solidFill>
                  <a:srgbClr val="FFFFFF"/>
                </a:solidFill>
                <a:sym typeface="Wingdings" pitchFamily="2" charset="2"/>
              </a:rPr>
              <a:t> tergantung pada kelompok non lokal dan institusi formal yang mengatur hak dan kewajiban mereka (bank, pasar, sistem perdagangan, sekolah dan norma-norma pekerjaan diluar desa).</a:t>
            </a:r>
          </a:p>
          <a:p>
            <a:pPr marL="288925" indent="-288925" algn="l" eaLnBrk="1" hangingPunct="1">
              <a:lnSpc>
                <a:spcPct val="80000"/>
              </a:lnSpc>
              <a:buFontTx/>
              <a:buBlip>
                <a:blip r:embed="rId3"/>
              </a:buBlip>
            </a:pPr>
            <a:r>
              <a:rPr lang="en-US" sz="2400" smtClean="0">
                <a:solidFill>
                  <a:srgbClr val="FFFFFF"/>
                </a:solidFill>
              </a:rPr>
              <a:t>Saat ini pengaruh suprastruktur desa sangat dominan sehingga petani harus bersusah payah menyesuaikan dengan perubahan dari luar.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971800"/>
            <a:ext cx="7772400" cy="685800"/>
          </a:xfrm>
        </p:spPr>
        <p:txBody>
          <a:bodyPr/>
          <a:lstStyle/>
          <a:p>
            <a:pPr eaLnBrk="1" hangingPunct="1"/>
            <a:r>
              <a:rPr lang="en-US" sz="5400" b="1" smtClean="0"/>
              <a:t>TERIMA KASIH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mono">
  <a:themeElements>
    <a:clrScheme name="Kimono 5">
      <a:dk1>
        <a:srgbClr val="2F1311"/>
      </a:dk1>
      <a:lt1>
        <a:srgbClr val="7A9C7C"/>
      </a:lt1>
      <a:dk2>
        <a:srgbClr val="FBEBC3"/>
      </a:dk2>
      <a:lt2>
        <a:srgbClr val="3C503D"/>
      </a:lt2>
      <a:accent1>
        <a:srgbClr val="D5B781"/>
      </a:accent1>
      <a:accent2>
        <a:srgbClr val="C16059"/>
      </a:accent2>
      <a:accent3>
        <a:srgbClr val="BECBBF"/>
      </a:accent3>
      <a:accent4>
        <a:srgbClr val="270E0D"/>
      </a:accent4>
      <a:accent5>
        <a:srgbClr val="E7D8C1"/>
      </a:accent5>
      <a:accent6>
        <a:srgbClr val="AF5650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812</TotalTime>
  <Words>1804</Words>
  <Application>Microsoft Office PowerPoint</Application>
  <PresentationFormat>On-screen Show (4:3)</PresentationFormat>
  <Paragraphs>197</Paragraphs>
  <Slides>34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Kimono</vt:lpstr>
      <vt:lpstr>CATATAN PENTING TENTANG PROSES SOSIAL</vt:lpstr>
      <vt:lpstr>PowerPoint Presentation</vt:lpstr>
      <vt:lpstr>Kerangka Penyajian</vt:lpstr>
      <vt:lpstr>Pengertian budaya</vt:lpstr>
      <vt:lpstr>Fungsi kebudayaan bagi masyarakat </vt:lpstr>
      <vt:lpstr>Sifat hakikat kebudayaan</vt:lpstr>
      <vt:lpstr>Pengertian Kebudayaan</vt:lpstr>
      <vt:lpstr>Unsur-unsur Kebudayaan</vt:lpstr>
      <vt:lpstr>Sistem Kebudayaan</vt:lpstr>
      <vt:lpstr>Sistem Nilai Budaya</vt:lpstr>
      <vt:lpstr>Kebudayaan Tradisional Masyarakat Desa</vt:lpstr>
      <vt:lpstr>Fungsi sistem nilai budaya</vt:lpstr>
      <vt:lpstr>Perubahan Kebudayaan Di Desa</vt:lpstr>
      <vt:lpstr>Sistem Organisasi Kemasyarakatan</vt:lpstr>
      <vt:lpstr>UNSUR UNSUR KEBUDAYAAN</vt:lpstr>
      <vt:lpstr>Unsur-unsur kebudayaan (1) </vt:lpstr>
      <vt:lpstr>Unsur-unsur kebudayaan (2) </vt:lpstr>
      <vt:lpstr>Sistem Pengetahuan (1)</vt:lpstr>
      <vt:lpstr>Sistem Pengetahuan (2)</vt:lpstr>
      <vt:lpstr>Bahasa</vt:lpstr>
      <vt:lpstr>Sistem Mata Pencaharian</vt:lpstr>
      <vt:lpstr>Kondisi Sosial Masyarakat (1)</vt:lpstr>
      <vt:lpstr>Kondisi Sosial Masyarakat (2)</vt:lpstr>
      <vt:lpstr>Penyebab Kemiskinan (1)</vt:lpstr>
      <vt:lpstr>Penyebab Kemiskinan (2)</vt:lpstr>
      <vt:lpstr>Pola Kebudayaan Masyarakat (1)</vt:lpstr>
      <vt:lpstr>Pola Kebudayaan Masyarakat (2)</vt:lpstr>
      <vt:lpstr>Sistem Ekonomi</vt:lpstr>
      <vt:lpstr>Sistem Sosial Budaya</vt:lpstr>
      <vt:lpstr>Organisasi Sosial Masyarakat</vt:lpstr>
      <vt:lpstr>Interaksi Sosial</vt:lpstr>
      <vt:lpstr>Tradisi Masyarakat</vt:lpstr>
      <vt:lpstr>Struktur Sosial</vt:lpstr>
      <vt:lpstr>TERIMA KASIH</vt:lpstr>
    </vt:vector>
  </TitlesOfParts>
  <Company>Your Organization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Your User Name</dc:creator>
  <cp:lastModifiedBy>YONARIZA</cp:lastModifiedBy>
  <cp:revision>57</cp:revision>
  <dcterms:created xsi:type="dcterms:W3CDTF">2008-02-17T11:11:46Z</dcterms:created>
  <dcterms:modified xsi:type="dcterms:W3CDTF">2013-10-06T13:18:02Z</dcterms:modified>
</cp:coreProperties>
</file>