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75" r:id="rId2"/>
    <p:sldId id="257" r:id="rId3"/>
    <p:sldId id="258" r:id="rId4"/>
    <p:sldId id="261" r:id="rId5"/>
    <p:sldId id="259" r:id="rId6"/>
    <p:sldId id="260" r:id="rId7"/>
    <p:sldId id="263" r:id="rId8"/>
    <p:sldId id="264" r:id="rId9"/>
    <p:sldId id="265" r:id="rId10"/>
    <p:sldId id="266" r:id="rId11"/>
    <p:sldId id="268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03123-64F2-4F74-8606-D29EDBF854A6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C718C-4175-4E23-B2F7-58DB807BB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Faktor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organisasi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masyarakat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dilihat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dalam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sruktur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masyarakat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Boserap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1965),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bahwa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elit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masyarakat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menentukan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siapa-siapa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yang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berhak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atas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sebingkah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tanah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C718C-4175-4E23-B2F7-58DB807BB18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131B7CE-6BDB-46AA-A93A-34A254DB6696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3139320-1571-40DC-B5FA-7F59F06A8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1B7CE-6BDB-46AA-A93A-34A254DB6696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3139320-1571-40DC-B5FA-7F59F06A8F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1B7CE-6BDB-46AA-A93A-34A254DB6696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3139320-1571-40DC-B5FA-7F59F06A8F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131B7CE-6BDB-46AA-A93A-34A254DB6696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3139320-1571-40DC-B5FA-7F59F06A8F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131B7CE-6BDB-46AA-A93A-34A254DB6696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3139320-1571-40DC-B5FA-7F59F06A8F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1B7CE-6BDB-46AA-A93A-34A254DB6696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3139320-1571-40DC-B5FA-7F59F06A8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1B7CE-6BDB-46AA-A93A-34A254DB6696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3139320-1571-40DC-B5FA-7F59F06A8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1B7CE-6BDB-46AA-A93A-34A254DB6696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3139320-1571-40DC-B5FA-7F59F06A8F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131B7CE-6BDB-46AA-A93A-34A254DB6696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83139320-1571-40DC-B5FA-7F59F06A8F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1B7CE-6BDB-46AA-A93A-34A254DB6696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39320-1571-40DC-B5FA-7F59F06A8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131B7CE-6BDB-46AA-A93A-34A254DB6696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83139320-1571-40DC-B5FA-7F59F06A8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131B7CE-6BDB-46AA-A93A-34A254DB6696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3139320-1571-40DC-B5FA-7F59F06A8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886200"/>
            <a:ext cx="6560234" cy="175260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Dr. Ir.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Osmet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MSc</a:t>
            </a:r>
            <a:endParaRPr lang="en-US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Dr. Ir.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Endry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Martius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MSc</a:t>
            </a:r>
            <a:endParaRPr lang="en-US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Ir. Yonariza,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MSc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PhD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2209800" y="1371600"/>
            <a:ext cx="50292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1800" kern="1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  <a:cs typeface="Arial"/>
              </a:rPr>
              <a:t>Hukum</a:t>
            </a:r>
            <a:r>
              <a:rPr lang="en-US" sz="180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1800" kern="1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  <a:cs typeface="Arial"/>
              </a:rPr>
              <a:t>Adat</a:t>
            </a:r>
            <a:r>
              <a:rPr lang="en-US" sz="180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1800" kern="1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  <a:cs typeface="Arial"/>
              </a:rPr>
              <a:t>dan</a:t>
            </a:r>
            <a:r>
              <a:rPr lang="en-US" sz="180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1800" kern="1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  <a:cs typeface="Arial"/>
              </a:rPr>
              <a:t>Pertanahan</a:t>
            </a:r>
            <a:endParaRPr lang="en-US" sz="1800" kern="1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051" name="WordArt 3"/>
          <p:cNvSpPr>
            <a:spLocks noChangeArrowheads="1" noChangeShapeType="1" noTextEdit="1"/>
          </p:cNvSpPr>
          <p:nvPr/>
        </p:nvSpPr>
        <p:spPr bwMode="auto">
          <a:xfrm>
            <a:off x="4038600" y="2209800"/>
            <a:ext cx="9144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1800" kern="1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</a:rPr>
              <a:t>PAB414</a:t>
            </a:r>
            <a:endParaRPr lang="en-US" sz="18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9600"/>
            <a:ext cx="7848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002060"/>
                </a:solidFill>
              </a:rPr>
              <a:t>Sistem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penguasaan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tanah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disini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diterjemahkan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secara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bebas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dari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istilah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Inggris</a:t>
            </a:r>
            <a:r>
              <a:rPr lang="en-US" sz="2800" b="1" dirty="0">
                <a:solidFill>
                  <a:srgbClr val="002060"/>
                </a:solidFill>
              </a:rPr>
              <a:t> “</a:t>
            </a:r>
            <a:r>
              <a:rPr lang="en-US" sz="2800" b="1" i="1" dirty="0">
                <a:solidFill>
                  <a:srgbClr val="002060"/>
                </a:solidFill>
              </a:rPr>
              <a:t>land tenure system</a:t>
            </a:r>
            <a:r>
              <a:rPr lang="en-US" sz="2800" b="1" dirty="0">
                <a:solidFill>
                  <a:srgbClr val="002060"/>
                </a:solidFill>
              </a:rPr>
              <a:t>.” </a:t>
            </a:r>
            <a:endParaRPr lang="en-US" sz="2800" b="1" dirty="0" smtClean="0">
              <a:solidFill>
                <a:srgbClr val="002060"/>
              </a:solidFill>
            </a:endParaRPr>
          </a:p>
          <a:p>
            <a:endParaRPr lang="en-US" sz="2800" b="1" dirty="0">
              <a:solidFill>
                <a:srgbClr val="002060"/>
              </a:solidFill>
            </a:endParaRPr>
          </a:p>
          <a:p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2209800"/>
            <a:ext cx="7467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“</a:t>
            </a:r>
            <a:r>
              <a:rPr lang="en-US" sz="3200" dirty="0">
                <a:solidFill>
                  <a:srgbClr val="FF0000"/>
                </a:solidFill>
              </a:rPr>
              <a:t>tenure” </a:t>
            </a:r>
            <a:endParaRPr lang="en-US" sz="3200" dirty="0" smtClean="0">
              <a:solidFill>
                <a:srgbClr val="FF0000"/>
              </a:solidFill>
            </a:endParaRPr>
          </a:p>
          <a:p>
            <a:r>
              <a:rPr lang="en-US" sz="3200" dirty="0" err="1" smtClean="0">
                <a:solidFill>
                  <a:srgbClr val="FF0000"/>
                </a:solidFill>
              </a:rPr>
              <a:t>Bukan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hanya</a:t>
            </a:r>
            <a:r>
              <a:rPr lang="en-US" sz="3200" dirty="0" smtClean="0">
                <a:solidFill>
                  <a:srgbClr val="FF0000"/>
                </a:solidFill>
              </a:rPr>
              <a:t>  </a:t>
            </a:r>
            <a:r>
              <a:rPr lang="en-US" sz="3200" dirty="0" err="1" smtClean="0">
                <a:solidFill>
                  <a:srgbClr val="FF0000"/>
                </a:solidFill>
              </a:rPr>
              <a:t>pengertian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pemilikan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terhadap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sesuatu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atau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terhadap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tanah</a:t>
            </a:r>
            <a:r>
              <a:rPr lang="en-US" sz="3200" dirty="0" smtClean="0">
                <a:solidFill>
                  <a:srgbClr val="FF0000"/>
                </a:solidFill>
              </a:rPr>
              <a:t>. </a:t>
            </a:r>
          </a:p>
          <a:p>
            <a:endParaRPr lang="en-US" sz="3200" dirty="0"/>
          </a:p>
          <a:p>
            <a:r>
              <a:rPr lang="en-US" sz="3200" dirty="0" err="1" smtClean="0">
                <a:solidFill>
                  <a:srgbClr val="002060"/>
                </a:solidFill>
              </a:rPr>
              <a:t>Mencakup</a:t>
            </a:r>
            <a:r>
              <a:rPr lang="en-US" sz="3200" dirty="0" smtClean="0">
                <a:solidFill>
                  <a:srgbClr val="002060"/>
                </a:solidFill>
              </a:rPr>
              <a:t>:</a:t>
            </a:r>
          </a:p>
          <a:p>
            <a:pPr marL="341313" indent="-341313">
              <a:buFont typeface="Wingdings" pitchFamily="2" charset="2"/>
              <a:buChar char="ü"/>
            </a:pPr>
            <a:r>
              <a:rPr lang="en-US" sz="3200" dirty="0" err="1" smtClean="0">
                <a:solidFill>
                  <a:srgbClr val="00B050"/>
                </a:solidFill>
              </a:rPr>
              <a:t>hak</a:t>
            </a:r>
            <a:r>
              <a:rPr lang="en-US" sz="3200" dirty="0" smtClean="0">
                <a:solidFill>
                  <a:srgbClr val="00B050"/>
                </a:solidFill>
              </a:rPr>
              <a:t> </a:t>
            </a:r>
            <a:r>
              <a:rPr lang="en-US" sz="3200" dirty="0" err="1">
                <a:solidFill>
                  <a:srgbClr val="00B050"/>
                </a:solidFill>
              </a:rPr>
              <a:t>pakai</a:t>
            </a:r>
            <a:r>
              <a:rPr lang="en-US" sz="3200" dirty="0">
                <a:solidFill>
                  <a:srgbClr val="00B050"/>
                </a:solidFill>
              </a:rPr>
              <a:t> (</a:t>
            </a:r>
            <a:r>
              <a:rPr lang="en-US" sz="3200" i="1" dirty="0">
                <a:solidFill>
                  <a:srgbClr val="00B050"/>
                </a:solidFill>
              </a:rPr>
              <a:t>access</a:t>
            </a:r>
            <a:r>
              <a:rPr lang="en-US" sz="3200" dirty="0">
                <a:solidFill>
                  <a:srgbClr val="00B050"/>
                </a:solidFill>
              </a:rPr>
              <a:t>), </a:t>
            </a:r>
            <a:endParaRPr lang="en-US" sz="3200" dirty="0" smtClean="0">
              <a:solidFill>
                <a:srgbClr val="00B050"/>
              </a:solidFill>
            </a:endParaRPr>
          </a:p>
          <a:p>
            <a:pPr marL="341313" indent="-341313">
              <a:buFont typeface="Wingdings" pitchFamily="2" charset="2"/>
              <a:buChar char="ü"/>
            </a:pPr>
            <a:r>
              <a:rPr lang="en-US" sz="3200" dirty="0" err="1" smtClean="0">
                <a:solidFill>
                  <a:srgbClr val="00B050"/>
                </a:solidFill>
              </a:rPr>
              <a:t>hak</a:t>
            </a:r>
            <a:r>
              <a:rPr lang="en-US" sz="3200" dirty="0" smtClean="0">
                <a:solidFill>
                  <a:srgbClr val="00B050"/>
                </a:solidFill>
              </a:rPr>
              <a:t> </a:t>
            </a:r>
            <a:r>
              <a:rPr lang="en-US" sz="3200" dirty="0" err="1">
                <a:solidFill>
                  <a:srgbClr val="00B050"/>
                </a:solidFill>
              </a:rPr>
              <a:t>mengawasi</a:t>
            </a:r>
            <a:r>
              <a:rPr lang="en-US" sz="3200" dirty="0">
                <a:solidFill>
                  <a:srgbClr val="00B050"/>
                </a:solidFill>
              </a:rPr>
              <a:t> (</a:t>
            </a:r>
            <a:r>
              <a:rPr lang="en-US" sz="3200" i="1" dirty="0">
                <a:solidFill>
                  <a:srgbClr val="00B050"/>
                </a:solidFill>
              </a:rPr>
              <a:t>control</a:t>
            </a:r>
            <a:r>
              <a:rPr lang="en-US" sz="3200" dirty="0">
                <a:solidFill>
                  <a:srgbClr val="00B050"/>
                </a:solidFill>
              </a:rPr>
              <a:t>), </a:t>
            </a:r>
            <a:r>
              <a:rPr lang="en-US" sz="3200" dirty="0" err="1">
                <a:solidFill>
                  <a:srgbClr val="00B050"/>
                </a:solidFill>
              </a:rPr>
              <a:t>dan</a:t>
            </a:r>
            <a:r>
              <a:rPr lang="en-US" sz="3200" dirty="0">
                <a:solidFill>
                  <a:srgbClr val="00B050"/>
                </a:solidFill>
              </a:rPr>
              <a:t> </a:t>
            </a:r>
            <a:endParaRPr lang="en-US" sz="3200" dirty="0" smtClean="0">
              <a:solidFill>
                <a:srgbClr val="00B050"/>
              </a:solidFill>
            </a:endParaRPr>
          </a:p>
          <a:p>
            <a:pPr marL="341313" indent="-341313">
              <a:buFont typeface="Wingdings" pitchFamily="2" charset="2"/>
              <a:buChar char="ü"/>
            </a:pPr>
            <a:r>
              <a:rPr lang="en-US" sz="3200" dirty="0" err="1" smtClean="0">
                <a:solidFill>
                  <a:srgbClr val="00B050"/>
                </a:solidFill>
              </a:rPr>
              <a:t>hak</a:t>
            </a:r>
            <a:r>
              <a:rPr lang="en-US" sz="3200" dirty="0" smtClean="0">
                <a:solidFill>
                  <a:srgbClr val="00B050"/>
                </a:solidFill>
              </a:rPr>
              <a:t> </a:t>
            </a:r>
            <a:r>
              <a:rPr lang="en-US" sz="3200" dirty="0" err="1">
                <a:solidFill>
                  <a:srgbClr val="00B050"/>
                </a:solidFill>
              </a:rPr>
              <a:t>memiliki</a:t>
            </a:r>
            <a:r>
              <a:rPr lang="en-US" sz="3200" dirty="0">
                <a:solidFill>
                  <a:srgbClr val="00B050"/>
                </a:solidFill>
              </a:rPr>
              <a:t> (</a:t>
            </a:r>
            <a:r>
              <a:rPr lang="en-US" sz="3200" i="1" dirty="0">
                <a:solidFill>
                  <a:srgbClr val="00B050"/>
                </a:solidFill>
              </a:rPr>
              <a:t>ownership</a:t>
            </a:r>
            <a:r>
              <a:rPr lang="en-US" sz="3200" dirty="0">
                <a:solidFill>
                  <a:srgbClr val="00B050"/>
                </a:solidFill>
              </a:rPr>
              <a:t>) </a:t>
            </a:r>
            <a:r>
              <a:rPr lang="en-US" sz="3200" dirty="0" err="1">
                <a:solidFill>
                  <a:srgbClr val="00B050"/>
                </a:solidFill>
              </a:rPr>
              <a:t>baik</a:t>
            </a:r>
            <a:r>
              <a:rPr lang="en-US" sz="3200" dirty="0">
                <a:solidFill>
                  <a:srgbClr val="00B050"/>
                </a:solidFill>
              </a:rPr>
              <a:t> </a:t>
            </a:r>
            <a:r>
              <a:rPr lang="en-US" sz="3200" dirty="0" err="1">
                <a:solidFill>
                  <a:srgbClr val="00B050"/>
                </a:solidFill>
              </a:rPr>
              <a:t>terhadap</a:t>
            </a:r>
            <a:r>
              <a:rPr lang="en-US" sz="3200" dirty="0">
                <a:solidFill>
                  <a:srgbClr val="00B050"/>
                </a:solidFill>
              </a:rPr>
              <a:t>, </a:t>
            </a:r>
            <a:r>
              <a:rPr lang="en-US" sz="3200" dirty="0" err="1">
                <a:solidFill>
                  <a:srgbClr val="00B050"/>
                </a:solidFill>
              </a:rPr>
              <a:t>tanaman</a:t>
            </a:r>
            <a:r>
              <a:rPr lang="en-US" sz="3200" dirty="0">
                <a:solidFill>
                  <a:srgbClr val="00B050"/>
                </a:solidFill>
              </a:rPr>
              <a:t>, </a:t>
            </a:r>
            <a:r>
              <a:rPr lang="en-US" sz="3200" dirty="0" err="1">
                <a:solidFill>
                  <a:srgbClr val="00B050"/>
                </a:solidFill>
              </a:rPr>
              <a:t>hewan</a:t>
            </a:r>
            <a:r>
              <a:rPr lang="en-US" sz="3200" dirty="0">
                <a:solidFill>
                  <a:srgbClr val="00B050"/>
                </a:solidFill>
              </a:rPr>
              <a:t> </a:t>
            </a:r>
            <a:r>
              <a:rPr lang="en-US" sz="3200" dirty="0" err="1">
                <a:solidFill>
                  <a:srgbClr val="00B050"/>
                </a:solidFill>
              </a:rPr>
              <a:t>ternak</a:t>
            </a:r>
            <a:r>
              <a:rPr lang="en-US" sz="3200" dirty="0">
                <a:solidFill>
                  <a:srgbClr val="00B050"/>
                </a:solidFill>
              </a:rPr>
              <a:t>, </a:t>
            </a:r>
            <a:r>
              <a:rPr lang="en-US" sz="3200" dirty="0" err="1">
                <a:solidFill>
                  <a:srgbClr val="00B050"/>
                </a:solidFill>
              </a:rPr>
              <a:t>dan</a:t>
            </a:r>
            <a:r>
              <a:rPr lang="en-US" sz="3200" dirty="0">
                <a:solidFill>
                  <a:srgbClr val="00B050"/>
                </a:solidFill>
              </a:rPr>
              <a:t> air.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1828800"/>
            <a:ext cx="7848600" cy="206210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/>
              <a:t>Hak</a:t>
            </a:r>
            <a:r>
              <a:rPr lang="en-US" sz="3200" dirty="0" smtClean="0"/>
              <a:t> </a:t>
            </a:r>
            <a:r>
              <a:rPr lang="en-US" sz="3200" dirty="0" err="1" smtClean="0"/>
              <a:t>atas</a:t>
            </a:r>
            <a:r>
              <a:rPr lang="en-US" sz="3200" dirty="0" smtClean="0"/>
              <a:t> </a:t>
            </a:r>
            <a:r>
              <a:rPr lang="en-US" sz="3200" dirty="0" err="1" smtClean="0"/>
              <a:t>tanah</a:t>
            </a:r>
            <a:r>
              <a:rPr lang="en-US" sz="3200" dirty="0" smtClean="0"/>
              <a:t> </a:t>
            </a:r>
            <a:r>
              <a:rPr lang="en-US" sz="3200" dirty="0" err="1" smtClean="0"/>
              <a:t>adalah</a:t>
            </a:r>
            <a:r>
              <a:rPr lang="en-US" sz="3200" dirty="0" smtClean="0"/>
              <a:t> yang </a:t>
            </a:r>
            <a:r>
              <a:rPr lang="en-US" sz="3200" dirty="0" err="1" smtClean="0"/>
              <a:t>dimiki</a:t>
            </a:r>
            <a:r>
              <a:rPr lang="en-US" sz="3200" dirty="0" smtClean="0"/>
              <a:t> </a:t>
            </a:r>
            <a:r>
              <a:rPr lang="en-US" sz="3200" dirty="0" err="1" smtClean="0"/>
              <a:t>seseorang</a:t>
            </a:r>
            <a:r>
              <a:rPr lang="en-US" sz="3200" dirty="0" smtClean="0"/>
              <a:t> </a:t>
            </a:r>
            <a:r>
              <a:rPr lang="en-US" sz="3200" dirty="0" err="1" smtClean="0"/>
              <a:t>atau</a:t>
            </a:r>
            <a:r>
              <a:rPr lang="en-US" sz="3200" dirty="0" smtClean="0"/>
              <a:t> </a:t>
            </a:r>
            <a:r>
              <a:rPr lang="en-US" sz="3200" dirty="0" err="1" smtClean="0"/>
              <a:t>sekelompok</a:t>
            </a:r>
            <a:r>
              <a:rPr lang="en-US" sz="3200" dirty="0" smtClean="0"/>
              <a:t> </a:t>
            </a:r>
            <a:r>
              <a:rPr lang="en-US" sz="3200" dirty="0"/>
              <a:t> </a:t>
            </a:r>
            <a:r>
              <a:rPr lang="en-US" sz="3200" dirty="0" err="1" smtClean="0"/>
              <a:t>orang</a:t>
            </a:r>
            <a:r>
              <a:rPr lang="en-US" sz="3200" dirty="0" smtClean="0"/>
              <a:t> </a:t>
            </a:r>
            <a:r>
              <a:rPr lang="en-US" sz="3200" dirty="0" err="1" smtClean="0"/>
              <a:t>atas</a:t>
            </a:r>
            <a:r>
              <a:rPr lang="en-US" sz="3200" dirty="0" smtClean="0"/>
              <a:t> </a:t>
            </a:r>
            <a:r>
              <a:rPr lang="en-US" sz="3200" dirty="0" err="1" smtClean="0"/>
              <a:t>sebidang</a:t>
            </a:r>
            <a:r>
              <a:rPr lang="en-US" sz="3200" dirty="0" smtClean="0"/>
              <a:t> </a:t>
            </a:r>
            <a:r>
              <a:rPr lang="en-US" sz="3200" dirty="0" err="1" smtClean="0"/>
              <a:t>tanah</a:t>
            </a:r>
            <a:r>
              <a:rPr lang="en-US" sz="3200" dirty="0" smtClean="0"/>
              <a:t> yang </a:t>
            </a:r>
            <a:r>
              <a:rPr lang="en-US" sz="3200" dirty="0" err="1" smtClean="0"/>
              <a:t>dijamin</a:t>
            </a:r>
            <a:r>
              <a:rPr lang="en-US" sz="3200" dirty="0" smtClean="0"/>
              <a:t> </a:t>
            </a:r>
            <a:r>
              <a:rPr lang="en-US" sz="3200" dirty="0" err="1" smtClean="0"/>
              <a:t>oleh</a:t>
            </a:r>
            <a:r>
              <a:rPr lang="en-US" sz="3200" dirty="0" smtClean="0"/>
              <a:t> </a:t>
            </a:r>
            <a:r>
              <a:rPr lang="en-US" sz="3200" dirty="0" err="1" smtClean="0"/>
              <a:t>hukum</a:t>
            </a:r>
            <a:r>
              <a:rPr lang="en-US" sz="3200" dirty="0" smtClean="0"/>
              <a:t> </a:t>
            </a:r>
            <a:r>
              <a:rPr lang="en-US" sz="3200" dirty="0" err="1" smtClean="0"/>
              <a:t>adat</a:t>
            </a:r>
            <a:r>
              <a:rPr lang="en-US" sz="3200" dirty="0" smtClean="0"/>
              <a:t> </a:t>
            </a:r>
            <a:r>
              <a:rPr lang="en-US" sz="3200" dirty="0" err="1" smtClean="0"/>
              <a:t>atau</a:t>
            </a:r>
            <a:r>
              <a:rPr lang="en-US" sz="3200" dirty="0" smtClean="0"/>
              <a:t>  </a:t>
            </a:r>
            <a:r>
              <a:rPr lang="en-US" sz="3200" dirty="0" err="1" smtClean="0"/>
              <a:t>hukum</a:t>
            </a:r>
            <a:r>
              <a:rPr lang="en-US" sz="3200" dirty="0" smtClean="0"/>
              <a:t> </a:t>
            </a:r>
            <a:r>
              <a:rPr lang="en-US" sz="3200" dirty="0" err="1" smtClean="0"/>
              <a:t>negara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4191000"/>
            <a:ext cx="7848600" cy="206210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/>
              <a:t>Hak</a:t>
            </a:r>
            <a:r>
              <a:rPr lang="en-US" sz="3200" dirty="0" smtClean="0"/>
              <a:t> </a:t>
            </a:r>
            <a:r>
              <a:rPr lang="en-US" sz="3200" dirty="0" err="1" smtClean="0"/>
              <a:t>kepemilikan</a:t>
            </a:r>
            <a:r>
              <a:rPr lang="en-US" sz="3200" dirty="0" smtClean="0"/>
              <a:t> </a:t>
            </a:r>
            <a:r>
              <a:rPr lang="en-US" sz="3200" dirty="0" err="1" smtClean="0"/>
              <a:t>itu</a:t>
            </a:r>
            <a:r>
              <a:rPr lang="en-US" sz="3200" dirty="0" smtClean="0"/>
              <a:t> </a:t>
            </a:r>
            <a:r>
              <a:rPr lang="en-US" sz="3200" dirty="0" err="1" smtClean="0"/>
              <a:t>bukanlah</a:t>
            </a:r>
            <a:r>
              <a:rPr lang="en-US" sz="3200" dirty="0" smtClean="0"/>
              <a:t> </a:t>
            </a:r>
            <a:r>
              <a:rPr lang="en-US" sz="3200" dirty="0" err="1" smtClean="0"/>
              <a:t>menunjukan</a:t>
            </a:r>
            <a:r>
              <a:rPr lang="en-US" sz="3200" dirty="0" smtClean="0"/>
              <a:t> </a:t>
            </a:r>
            <a:r>
              <a:rPr lang="en-US" sz="3200" dirty="0" err="1" smtClean="0"/>
              <a:t>hubungan</a:t>
            </a:r>
            <a:r>
              <a:rPr lang="en-US" sz="3200" dirty="0" smtClean="0"/>
              <a:t> </a:t>
            </a:r>
            <a:r>
              <a:rPr lang="en-US" sz="3200" dirty="0" err="1" smtClean="0"/>
              <a:t>antara</a:t>
            </a:r>
            <a:r>
              <a:rPr lang="en-US" sz="3200" dirty="0" smtClean="0"/>
              <a:t> </a:t>
            </a:r>
            <a:r>
              <a:rPr lang="en-US" sz="3200" dirty="0" err="1" smtClean="0"/>
              <a:t>manusia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benda</a:t>
            </a:r>
            <a:r>
              <a:rPr lang="en-US" sz="3200" dirty="0" smtClean="0"/>
              <a:t>, </a:t>
            </a:r>
            <a:r>
              <a:rPr lang="en-US" sz="3200" dirty="0" err="1" smtClean="0"/>
              <a:t>akan</a:t>
            </a:r>
            <a:r>
              <a:rPr lang="en-US" sz="3200" dirty="0" smtClean="0"/>
              <a:t> </a:t>
            </a:r>
            <a:r>
              <a:rPr lang="en-US" sz="3200" dirty="0" err="1" smtClean="0"/>
              <a:t>tetapi</a:t>
            </a:r>
            <a:r>
              <a:rPr lang="en-US" sz="3200" dirty="0" smtClean="0"/>
              <a:t> </a:t>
            </a:r>
            <a:r>
              <a:rPr lang="en-US" sz="3200" dirty="0" err="1" smtClean="0"/>
              <a:t>hubungan</a:t>
            </a:r>
            <a:r>
              <a:rPr lang="en-US" sz="3200" dirty="0" smtClean="0"/>
              <a:t> </a:t>
            </a:r>
            <a:r>
              <a:rPr lang="en-US" sz="3200" dirty="0" err="1" smtClean="0"/>
              <a:t>antara</a:t>
            </a:r>
            <a:r>
              <a:rPr lang="en-US" sz="3200" dirty="0" smtClean="0"/>
              <a:t> </a:t>
            </a:r>
            <a:r>
              <a:rPr lang="en-US" sz="3200" dirty="0" err="1" smtClean="0"/>
              <a:t>manusia</a:t>
            </a:r>
            <a:r>
              <a:rPr lang="en-US" sz="3200" dirty="0" smtClean="0"/>
              <a:t> </a:t>
            </a:r>
            <a:r>
              <a:rPr lang="en-US" sz="3200" dirty="0" err="1" smtClean="0"/>
              <a:t>sekaitan</a:t>
            </a:r>
            <a:r>
              <a:rPr lang="en-US" sz="3200" dirty="0" smtClean="0"/>
              <a:t> </a:t>
            </a:r>
            <a:r>
              <a:rPr lang="en-US" sz="3200" dirty="0" err="1" smtClean="0"/>
              <a:t>dengan</a:t>
            </a:r>
            <a:r>
              <a:rPr lang="en-US" sz="3200" dirty="0" smtClean="0"/>
              <a:t> property (</a:t>
            </a:r>
            <a:r>
              <a:rPr lang="en-US" sz="3200" dirty="0" err="1" smtClean="0"/>
              <a:t>tanah</a:t>
            </a:r>
            <a:r>
              <a:rPr lang="en-US" sz="3200" dirty="0" smtClean="0"/>
              <a:t>)  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685800"/>
            <a:ext cx="4419600" cy="58477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/>
              <a:t>Dimensi</a:t>
            </a:r>
            <a:r>
              <a:rPr lang="en-US" sz="3200" dirty="0" smtClean="0"/>
              <a:t> </a:t>
            </a:r>
            <a:r>
              <a:rPr lang="en-US" sz="3200" dirty="0" err="1" smtClean="0"/>
              <a:t>hak</a:t>
            </a:r>
            <a:r>
              <a:rPr lang="en-US" sz="3200" dirty="0" smtClean="0"/>
              <a:t> </a:t>
            </a:r>
            <a:r>
              <a:rPr lang="en-US" sz="3200" dirty="0" err="1" smtClean="0"/>
              <a:t>atas</a:t>
            </a:r>
            <a:r>
              <a:rPr lang="en-US" sz="3200" dirty="0" smtClean="0"/>
              <a:t> </a:t>
            </a:r>
            <a:r>
              <a:rPr lang="en-US" sz="3200" dirty="0" err="1" smtClean="0"/>
              <a:t>tanah</a:t>
            </a:r>
            <a:endParaRPr lang="en-US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752600"/>
          <a:ext cx="7711441" cy="219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2133600"/>
                <a:gridCol w="1744981"/>
                <a:gridCol w="1927860"/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en-US" sz="2400" dirty="0" err="1" smtClean="0"/>
                        <a:t>Dimensi</a:t>
                      </a:r>
                      <a:endParaRPr lang="en-US" sz="24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HAK</a:t>
                      </a:r>
                      <a:endParaRPr lang="en-US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sz="2400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Menggunakan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Mengawasi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i="0" dirty="0" err="1" smtClean="0">
                          <a:solidFill>
                            <a:schemeClr val="bg1"/>
                          </a:solidFill>
                        </a:rPr>
                        <a:t>Memiliki</a:t>
                      </a:r>
                      <a:endParaRPr lang="en-US" sz="2400" i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C000"/>
                          </a:solidFill>
                        </a:rPr>
                        <a:t>Manusia</a:t>
                      </a:r>
                      <a:endParaRPr lang="en-US" sz="2400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C000"/>
                          </a:solidFill>
                        </a:rPr>
                        <a:t>Penggunaan</a:t>
                      </a:r>
                      <a:endParaRPr lang="en-US" sz="2400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C000"/>
                          </a:solidFill>
                        </a:rPr>
                        <a:t>Waktu</a:t>
                      </a:r>
                      <a:r>
                        <a:rPr lang="en-US" sz="2400" dirty="0" smtClean="0">
                          <a:solidFill>
                            <a:srgbClr val="FFC000"/>
                          </a:solidFill>
                        </a:rPr>
                        <a:t> </a:t>
                      </a:r>
                      <a:endParaRPr lang="en-US" sz="2400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Dinamika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penguasaan</a:t>
            </a:r>
            <a:r>
              <a:rPr lang="en-US" dirty="0" smtClean="0"/>
              <a:t> </a:t>
            </a:r>
            <a:r>
              <a:rPr lang="en-US" dirty="0" err="1" smtClean="0"/>
              <a:t>tanah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demografi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err="1" smtClean="0"/>
              <a:t>organisasi</a:t>
            </a:r>
            <a:r>
              <a:rPr lang="en-US" dirty="0" smtClean="0"/>
              <a:t> </a:t>
            </a:r>
            <a:r>
              <a:rPr lang="en-US" dirty="0" err="1"/>
              <a:t>sosial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lahan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err="1" smtClean="0"/>
              <a:t>pasar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teknologi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457200"/>
            <a:ext cx="73152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/>
              <a:t>Faktor</a:t>
            </a:r>
            <a:r>
              <a:rPr lang="en-US" sz="2800" dirty="0" smtClean="0"/>
              <a:t> </a:t>
            </a:r>
            <a:r>
              <a:rPr lang="en-US" sz="2800" dirty="0" err="1" smtClean="0"/>
              <a:t>demografi</a:t>
            </a:r>
            <a:endParaRPr lang="en-US" sz="2800" dirty="0" smtClean="0"/>
          </a:p>
          <a:p>
            <a:pPr>
              <a:buFontTx/>
              <a:buChar char="-"/>
            </a:pPr>
            <a:r>
              <a:rPr lang="en-US" sz="2800" dirty="0" err="1" smtClean="0"/>
              <a:t>jumlah</a:t>
            </a:r>
            <a:r>
              <a:rPr lang="en-US" sz="2800" dirty="0" smtClean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pertumbuhan</a:t>
            </a:r>
            <a:r>
              <a:rPr lang="en-US" sz="2800" dirty="0"/>
              <a:t> </a:t>
            </a:r>
            <a:r>
              <a:rPr lang="en-US" sz="2800" dirty="0" err="1"/>
              <a:t>penduduk</a:t>
            </a:r>
            <a:r>
              <a:rPr lang="en-US" sz="2800" dirty="0"/>
              <a:t> (</a:t>
            </a:r>
            <a:r>
              <a:rPr lang="en-US" sz="2800" dirty="0" err="1"/>
              <a:t>Boserap</a:t>
            </a:r>
            <a:r>
              <a:rPr lang="en-US" sz="2800" dirty="0"/>
              <a:t> 1965). </a:t>
            </a:r>
            <a:endParaRPr lang="en-US" sz="2800" dirty="0" smtClean="0"/>
          </a:p>
          <a:p>
            <a:pPr>
              <a:buFontTx/>
              <a:buChar char="-"/>
            </a:pP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/>
              <a:t>semakin</a:t>
            </a:r>
            <a:r>
              <a:rPr lang="en-US" sz="2800" dirty="0"/>
              <a:t> </a:t>
            </a:r>
            <a:r>
              <a:rPr lang="en-US" sz="2800" dirty="0" err="1"/>
              <a:t>bertambahnya</a:t>
            </a:r>
            <a:r>
              <a:rPr lang="en-US" sz="2800" dirty="0"/>
              <a:t> </a:t>
            </a:r>
            <a:r>
              <a:rPr lang="en-US" sz="2800" dirty="0" err="1" smtClean="0"/>
              <a:t>jumlah</a:t>
            </a:r>
            <a:r>
              <a:rPr lang="en-US" sz="2800" dirty="0" smtClean="0"/>
              <a:t> </a:t>
            </a:r>
            <a:r>
              <a:rPr lang="en-US" sz="2800" dirty="0" smtClean="0">
                <a:sym typeface="Wingdings" pitchFamily="2" charset="2"/>
              </a:rPr>
              <a:t> </a:t>
            </a:r>
            <a:r>
              <a:rPr lang="en-US" sz="2800" dirty="0" smtClean="0"/>
              <a:t> </a:t>
            </a:r>
            <a:r>
              <a:rPr lang="en-US" sz="2800" dirty="0" err="1" smtClean="0"/>
              <a:t>perubahan</a:t>
            </a:r>
            <a:r>
              <a:rPr lang="en-US" sz="2800" dirty="0" smtClean="0"/>
              <a:t> </a:t>
            </a: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penguasaan</a:t>
            </a:r>
            <a:r>
              <a:rPr lang="en-US" sz="2800" dirty="0"/>
              <a:t> </a:t>
            </a:r>
            <a:r>
              <a:rPr lang="en-US" sz="2800" dirty="0" err="1"/>
              <a:t>tanah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komunal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tanah</a:t>
            </a:r>
            <a:r>
              <a:rPr lang="en-US" sz="2800" dirty="0"/>
              <a:t> </a:t>
            </a:r>
            <a:r>
              <a:rPr lang="en-US" sz="2800" dirty="0" err="1"/>
              <a:t>pribadi</a:t>
            </a:r>
            <a:r>
              <a:rPr lang="en-US" sz="2800" dirty="0"/>
              <a:t> </a:t>
            </a:r>
            <a:r>
              <a:rPr lang="en-US" sz="2800" dirty="0" err="1"/>
              <a:t>karena</a:t>
            </a:r>
            <a:r>
              <a:rPr lang="en-US" sz="2800" dirty="0"/>
              <a:t> </a:t>
            </a:r>
            <a:r>
              <a:rPr lang="en-US" sz="2800" dirty="0" err="1"/>
              <a:t>semakin</a:t>
            </a:r>
            <a:r>
              <a:rPr lang="en-US" sz="2800" dirty="0"/>
              <a:t> </a:t>
            </a:r>
            <a:r>
              <a:rPr lang="en-US" sz="2800" dirty="0" err="1"/>
              <a:t>banyak</a:t>
            </a:r>
            <a:r>
              <a:rPr lang="en-US" sz="2800" dirty="0"/>
              <a:t> </a:t>
            </a:r>
            <a:r>
              <a:rPr lang="en-US" sz="2800" dirty="0" err="1"/>
              <a:t>orang</a:t>
            </a:r>
            <a:r>
              <a:rPr lang="en-US" sz="2800" dirty="0"/>
              <a:t> </a:t>
            </a:r>
            <a:r>
              <a:rPr lang="en-US" sz="2800" dirty="0" err="1"/>
              <a:t>membutuhkan</a:t>
            </a:r>
            <a:r>
              <a:rPr lang="en-US" sz="2800" dirty="0"/>
              <a:t> </a:t>
            </a:r>
            <a:r>
              <a:rPr lang="en-US" sz="2800" dirty="0" err="1"/>
              <a:t>tanah</a:t>
            </a:r>
            <a:r>
              <a:rPr lang="en-US" sz="2800" dirty="0"/>
              <a:t>. 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4343400"/>
            <a:ext cx="7848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Faktor</a:t>
            </a:r>
            <a:r>
              <a:rPr lang="en-US" sz="2400" dirty="0"/>
              <a:t> </a:t>
            </a:r>
            <a:r>
              <a:rPr lang="en-US" sz="2400" dirty="0" err="1"/>
              <a:t>organisasi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 </a:t>
            </a:r>
            <a:endParaRPr lang="en-US" sz="2400" dirty="0" smtClean="0"/>
          </a:p>
          <a:p>
            <a:r>
              <a:rPr lang="en-US" sz="2400" dirty="0" err="1" smtClean="0"/>
              <a:t>dilihat</a:t>
            </a:r>
            <a:r>
              <a:rPr lang="en-US" sz="2400" dirty="0" smtClean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hal</a:t>
            </a:r>
            <a:r>
              <a:rPr lang="en-US" sz="2400" dirty="0"/>
              <a:t> </a:t>
            </a:r>
            <a:r>
              <a:rPr lang="en-US" sz="2400" dirty="0" err="1" smtClean="0"/>
              <a:t>struktur</a:t>
            </a:r>
            <a:r>
              <a:rPr lang="en-US" sz="2400" dirty="0" smtClean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 (</a:t>
            </a:r>
            <a:r>
              <a:rPr lang="en-US" sz="2400" dirty="0" err="1"/>
              <a:t>Boserap</a:t>
            </a:r>
            <a:r>
              <a:rPr lang="en-US" sz="2400" dirty="0"/>
              <a:t> 1965),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elit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 </a:t>
            </a:r>
            <a:r>
              <a:rPr lang="en-US" sz="2400" dirty="0" err="1"/>
              <a:t>menentukan</a:t>
            </a:r>
            <a:r>
              <a:rPr lang="en-US" sz="2400" dirty="0"/>
              <a:t> </a:t>
            </a:r>
            <a:r>
              <a:rPr lang="en-US" sz="2400" dirty="0" err="1"/>
              <a:t>siapa-siapa</a:t>
            </a:r>
            <a:r>
              <a:rPr lang="en-US" sz="2400" dirty="0"/>
              <a:t> yang </a:t>
            </a:r>
            <a:r>
              <a:rPr lang="en-US" sz="2400" dirty="0" err="1"/>
              <a:t>berhak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sebingkah</a:t>
            </a:r>
            <a:r>
              <a:rPr lang="en-US" sz="2400" dirty="0"/>
              <a:t> </a:t>
            </a:r>
            <a:r>
              <a:rPr lang="en-US" sz="2400" dirty="0" err="1"/>
              <a:t>tanah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57200"/>
            <a:ext cx="7696200" cy="18158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dirty="0" err="1"/>
              <a:t>Jenis</a:t>
            </a:r>
            <a:r>
              <a:rPr lang="en-US" sz="2800" dirty="0"/>
              <a:t> </a:t>
            </a:r>
            <a:r>
              <a:rPr lang="en-US" sz="2800" dirty="0" err="1"/>
              <a:t>penggunaan</a:t>
            </a:r>
            <a:r>
              <a:rPr lang="en-US" sz="2800" dirty="0"/>
              <a:t> </a:t>
            </a:r>
            <a:r>
              <a:rPr lang="en-US" sz="2800" dirty="0" err="1"/>
              <a:t>tanah</a:t>
            </a:r>
            <a:r>
              <a:rPr lang="en-US" sz="2800" dirty="0"/>
              <a:t> (</a:t>
            </a:r>
            <a:r>
              <a:rPr lang="en-US" sz="2800" dirty="0" err="1"/>
              <a:t>Boserup</a:t>
            </a:r>
            <a:r>
              <a:rPr lang="en-US" sz="2800" dirty="0"/>
              <a:t> 1965) </a:t>
            </a:r>
            <a:r>
              <a:rPr lang="en-US" sz="2800" dirty="0" err="1"/>
              <a:t>memperlihatkan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penggunaan</a:t>
            </a:r>
            <a:r>
              <a:rPr lang="en-US" sz="2800" dirty="0"/>
              <a:t> </a:t>
            </a:r>
            <a:r>
              <a:rPr lang="en-US" sz="2800" dirty="0" err="1"/>
              <a:t>tanah</a:t>
            </a:r>
            <a:r>
              <a:rPr lang="en-US" sz="2800" dirty="0"/>
              <a:t> yang </a:t>
            </a:r>
            <a:r>
              <a:rPr lang="en-US" sz="2800" dirty="0" err="1"/>
              <a:t>berbeda</a:t>
            </a:r>
            <a:r>
              <a:rPr lang="en-US" sz="2800" dirty="0"/>
              <a:t> </a:t>
            </a:r>
            <a:r>
              <a:rPr lang="en-US" sz="2800" dirty="0" err="1"/>
              <a:t>merefleksikan</a:t>
            </a:r>
            <a:r>
              <a:rPr lang="en-US" sz="2800" dirty="0"/>
              <a:t> </a:t>
            </a:r>
            <a:r>
              <a:rPr lang="en-US" sz="2800" dirty="0" err="1"/>
              <a:t>perbedaan</a:t>
            </a:r>
            <a:r>
              <a:rPr lang="en-US" sz="2800" dirty="0"/>
              <a:t> </a:t>
            </a: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penguasaan</a:t>
            </a:r>
            <a:r>
              <a:rPr lang="en-US" sz="2800" dirty="0"/>
              <a:t> </a:t>
            </a:r>
            <a:r>
              <a:rPr lang="en-US" sz="2800" dirty="0" err="1"/>
              <a:t>tanah</a:t>
            </a:r>
            <a:r>
              <a:rPr lang="en-US" sz="2800" dirty="0"/>
              <a:t>. 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3200400"/>
            <a:ext cx="7620000" cy="3539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dirty="0" err="1"/>
              <a:t>Faktor</a:t>
            </a:r>
            <a:r>
              <a:rPr lang="en-US" sz="2800" dirty="0"/>
              <a:t> </a:t>
            </a:r>
            <a:r>
              <a:rPr lang="en-US" sz="2800" dirty="0" err="1"/>
              <a:t>pasar</a:t>
            </a:r>
            <a:r>
              <a:rPr lang="en-US" sz="2800" dirty="0"/>
              <a:t> (</a:t>
            </a:r>
            <a:r>
              <a:rPr lang="en-US" sz="2800" dirty="0" err="1"/>
              <a:t>Crocombe</a:t>
            </a:r>
            <a:r>
              <a:rPr lang="en-US" sz="2800" dirty="0"/>
              <a:t> 1971) </a:t>
            </a:r>
            <a:endParaRPr lang="en-US" sz="2800" dirty="0" smtClean="0"/>
          </a:p>
          <a:p>
            <a:r>
              <a:rPr lang="en-US" sz="2800" dirty="0" err="1" smtClean="0"/>
              <a:t>terlihat</a:t>
            </a:r>
            <a:r>
              <a:rPr lang="en-US" sz="2800" dirty="0" smtClean="0"/>
              <a:t> </a:t>
            </a:r>
            <a:r>
              <a:rPr lang="en-US" sz="2800" dirty="0" err="1"/>
              <a:t>dimana</a:t>
            </a:r>
            <a:r>
              <a:rPr lang="en-US" sz="2800" dirty="0"/>
              <a:t> </a:t>
            </a:r>
            <a:r>
              <a:rPr lang="en-US" sz="2800" dirty="0" err="1"/>
              <a:t>perubahan</a:t>
            </a:r>
            <a:r>
              <a:rPr lang="en-US" sz="2800" dirty="0"/>
              <a:t> </a:t>
            </a:r>
            <a:r>
              <a:rPr lang="en-US" sz="2800" dirty="0" err="1"/>
              <a:t>usaha</a:t>
            </a:r>
            <a:r>
              <a:rPr lang="en-US" sz="2800" dirty="0"/>
              <a:t> </a:t>
            </a:r>
            <a:r>
              <a:rPr lang="en-US" sz="2800" dirty="0" err="1"/>
              <a:t>pertanian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subsisten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usaha</a:t>
            </a:r>
            <a:r>
              <a:rPr lang="en-US" sz="2800" dirty="0"/>
              <a:t> yang </a:t>
            </a:r>
            <a:r>
              <a:rPr lang="en-US" sz="2800" dirty="0" err="1"/>
              <a:t>berorientasi</a:t>
            </a:r>
            <a:r>
              <a:rPr lang="en-US" sz="2800" dirty="0"/>
              <a:t> </a:t>
            </a:r>
            <a:r>
              <a:rPr lang="en-US" sz="2800" dirty="0" err="1"/>
              <a:t>pasar</a:t>
            </a:r>
            <a:r>
              <a:rPr lang="en-US" sz="2800" dirty="0"/>
              <a:t> </a:t>
            </a:r>
            <a:r>
              <a:rPr lang="en-US" sz="2800" dirty="0" err="1"/>
              <a:t>ternyata</a:t>
            </a:r>
            <a:r>
              <a:rPr lang="en-US" sz="2800" dirty="0"/>
              <a:t> </a:t>
            </a:r>
            <a:r>
              <a:rPr lang="en-US" sz="2800" dirty="0" err="1"/>
              <a:t>diiringi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pengalihan</a:t>
            </a:r>
            <a:r>
              <a:rPr lang="en-US" sz="2800" dirty="0"/>
              <a:t> </a:t>
            </a: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penguasaan</a:t>
            </a:r>
            <a:r>
              <a:rPr lang="en-US" sz="2800" dirty="0"/>
              <a:t> </a:t>
            </a:r>
            <a:r>
              <a:rPr lang="en-US" sz="2800" dirty="0" err="1"/>
              <a:t>tanah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tanah</a:t>
            </a:r>
            <a:r>
              <a:rPr lang="en-US" sz="2800" dirty="0"/>
              <a:t> </a:t>
            </a:r>
            <a:r>
              <a:rPr lang="en-US" sz="2800" dirty="0" err="1"/>
              <a:t>komunal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tanah</a:t>
            </a:r>
            <a:r>
              <a:rPr lang="en-US" sz="2800" dirty="0"/>
              <a:t> </a:t>
            </a:r>
            <a:r>
              <a:rPr lang="en-US" sz="2800" dirty="0" err="1"/>
              <a:t>pribadi</a:t>
            </a:r>
            <a:r>
              <a:rPr lang="en-US" sz="2800" dirty="0"/>
              <a:t>, </a:t>
            </a:r>
            <a:r>
              <a:rPr lang="en-US" sz="2800" dirty="0" err="1"/>
              <a:t>karena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terlibat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ekonomi</a:t>
            </a:r>
            <a:r>
              <a:rPr lang="en-US" sz="2800" dirty="0"/>
              <a:t> </a:t>
            </a:r>
            <a:r>
              <a:rPr lang="en-US" sz="2800" dirty="0" err="1"/>
              <a:t>pasar</a:t>
            </a:r>
            <a:r>
              <a:rPr lang="en-US" sz="2800" dirty="0"/>
              <a:t>, </a:t>
            </a:r>
            <a:r>
              <a:rPr lang="en-US" sz="2800" dirty="0" err="1"/>
              <a:t>membutuhkan</a:t>
            </a:r>
            <a:r>
              <a:rPr lang="en-US" sz="2800" dirty="0"/>
              <a:t> </a:t>
            </a:r>
            <a:r>
              <a:rPr lang="en-US" sz="2800" dirty="0" err="1"/>
              <a:t>jaminan</a:t>
            </a:r>
            <a:r>
              <a:rPr lang="en-US" sz="2800" dirty="0"/>
              <a:t> </a:t>
            </a:r>
            <a:r>
              <a:rPr lang="en-US" sz="2800" dirty="0" err="1"/>
              <a:t>investasi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bentuk</a:t>
            </a:r>
            <a:r>
              <a:rPr lang="en-US" sz="2800" dirty="0"/>
              <a:t> status </a:t>
            </a:r>
            <a:r>
              <a:rPr lang="en-US" sz="2800" dirty="0" err="1"/>
              <a:t>tanah</a:t>
            </a:r>
            <a:r>
              <a:rPr lang="en-US" sz="2800" dirty="0"/>
              <a:t>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533400"/>
            <a:ext cx="8001000" cy="30469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 err="1"/>
              <a:t>Faktor</a:t>
            </a:r>
            <a:r>
              <a:rPr lang="en-US" sz="3200" dirty="0"/>
              <a:t> </a:t>
            </a:r>
            <a:r>
              <a:rPr lang="en-US" sz="3200" dirty="0" err="1"/>
              <a:t>teknologi</a:t>
            </a:r>
            <a:r>
              <a:rPr lang="en-US" sz="3200" dirty="0"/>
              <a:t> </a:t>
            </a:r>
            <a:r>
              <a:rPr lang="en-US" sz="3200" dirty="0" smtClean="0"/>
              <a:t> (</a:t>
            </a:r>
            <a:r>
              <a:rPr lang="en-US" sz="3200" dirty="0" err="1"/>
              <a:t>Crocombe</a:t>
            </a:r>
            <a:r>
              <a:rPr lang="en-US" sz="3200" dirty="0"/>
              <a:t> 1971) </a:t>
            </a:r>
            <a:endParaRPr lang="en-US" sz="3200" dirty="0" smtClean="0"/>
          </a:p>
          <a:p>
            <a:r>
              <a:rPr lang="en-US" sz="3200" dirty="0" err="1" smtClean="0"/>
              <a:t>karena</a:t>
            </a:r>
            <a:r>
              <a:rPr lang="en-US" sz="3200" dirty="0" smtClean="0"/>
              <a:t> </a:t>
            </a:r>
            <a:r>
              <a:rPr lang="en-US" sz="3200" dirty="0" err="1"/>
              <a:t>setiap</a:t>
            </a:r>
            <a:r>
              <a:rPr lang="en-US" sz="3200" dirty="0"/>
              <a:t> </a:t>
            </a:r>
            <a:r>
              <a:rPr lang="en-US" sz="3200" dirty="0" err="1"/>
              <a:t>teknologi</a:t>
            </a:r>
            <a:r>
              <a:rPr lang="en-US" sz="3200" dirty="0"/>
              <a:t> </a:t>
            </a:r>
            <a:r>
              <a:rPr lang="en-US" sz="3200" dirty="0" err="1"/>
              <a:t>baru</a:t>
            </a:r>
            <a:r>
              <a:rPr lang="en-US" sz="3200" dirty="0"/>
              <a:t> yang </a:t>
            </a:r>
            <a:r>
              <a:rPr lang="en-US" sz="3200" dirty="0" err="1"/>
              <a:t>diperkenalkan</a:t>
            </a:r>
            <a:r>
              <a:rPr lang="en-US" sz="3200" dirty="0"/>
              <a:t> </a:t>
            </a: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akan</a:t>
            </a:r>
            <a:r>
              <a:rPr lang="en-US" sz="3200" dirty="0"/>
              <a:t> </a:t>
            </a:r>
            <a:r>
              <a:rPr lang="en-US" sz="3200" dirty="0" err="1"/>
              <a:t>efisien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sistem</a:t>
            </a:r>
            <a:r>
              <a:rPr lang="en-US" sz="3200" dirty="0"/>
              <a:t> </a:t>
            </a:r>
            <a:r>
              <a:rPr lang="en-US" sz="3200" dirty="0" err="1"/>
              <a:t>penguasaan</a:t>
            </a:r>
            <a:r>
              <a:rPr lang="en-US" sz="3200" dirty="0"/>
              <a:t> </a:t>
            </a:r>
            <a:r>
              <a:rPr lang="en-US" sz="3200" dirty="0" err="1"/>
              <a:t>tanah</a:t>
            </a:r>
            <a:r>
              <a:rPr lang="en-US" sz="3200" dirty="0"/>
              <a:t> </a:t>
            </a:r>
            <a:r>
              <a:rPr lang="en-US" sz="3200" dirty="0" err="1"/>
              <a:t>tradisional</a:t>
            </a:r>
            <a:r>
              <a:rPr lang="en-US" sz="3200" dirty="0"/>
              <a:t>,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hanya</a:t>
            </a:r>
            <a:r>
              <a:rPr lang="en-US" sz="3200" dirty="0"/>
              <a:t> </a:t>
            </a:r>
            <a:r>
              <a:rPr lang="en-US" sz="3200" dirty="0" err="1"/>
              <a:t>akan</a:t>
            </a:r>
            <a:r>
              <a:rPr lang="en-US" sz="3200" dirty="0"/>
              <a:t> </a:t>
            </a:r>
            <a:r>
              <a:rPr lang="en-US" sz="3200" dirty="0" err="1"/>
              <a:t>dapat</a:t>
            </a:r>
            <a:r>
              <a:rPr lang="en-US" sz="3200" dirty="0"/>
              <a:t> </a:t>
            </a:r>
            <a:r>
              <a:rPr lang="en-US" sz="3200" dirty="0" err="1"/>
              <a:t>diakomodasi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merubah</a:t>
            </a:r>
            <a:r>
              <a:rPr lang="en-US" sz="3200" dirty="0"/>
              <a:t> </a:t>
            </a:r>
            <a:r>
              <a:rPr lang="en-US" sz="3200" dirty="0" err="1"/>
              <a:t>sistem</a:t>
            </a:r>
            <a:r>
              <a:rPr lang="en-US" sz="3200" dirty="0"/>
              <a:t> </a:t>
            </a:r>
            <a:r>
              <a:rPr lang="en-US" sz="3200" dirty="0" err="1"/>
              <a:t>penguasaan</a:t>
            </a:r>
            <a:r>
              <a:rPr lang="en-US" sz="3200" dirty="0"/>
              <a:t> </a:t>
            </a:r>
            <a:r>
              <a:rPr lang="en-US" sz="3200" dirty="0" err="1"/>
              <a:t>tanah</a:t>
            </a:r>
            <a:r>
              <a:rPr lang="en-US" sz="3200" dirty="0"/>
              <a:t> </a:t>
            </a:r>
            <a:r>
              <a:rPr lang="en-US" sz="3200" dirty="0" err="1"/>
              <a:t>tersebut</a:t>
            </a:r>
            <a:r>
              <a:rPr lang="en-US" sz="3200" dirty="0"/>
              <a:t>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Hak-Hak</a:t>
            </a:r>
            <a:r>
              <a:rPr lang="en-US" dirty="0"/>
              <a:t>  </a:t>
            </a:r>
            <a:r>
              <a:rPr lang="en-US" dirty="0" err="1"/>
              <a:t>Kepemilikan</a:t>
            </a:r>
            <a:r>
              <a:rPr lang="en-US" dirty="0"/>
              <a:t> (</a:t>
            </a:r>
            <a:r>
              <a:rPr lang="en-US" i="1" dirty="0"/>
              <a:t>Property Right</a:t>
            </a:r>
            <a:r>
              <a:rPr lang="en-US" dirty="0"/>
              <a:t>)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600200"/>
            <a:ext cx="7848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/>
              <a:t>Feder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Feeny</a:t>
            </a:r>
            <a:r>
              <a:rPr lang="en-US" sz="3200" dirty="0"/>
              <a:t> (1991) </a:t>
            </a:r>
            <a:r>
              <a:rPr lang="en-US" sz="3200" i="1" dirty="0"/>
              <a:t>property</a:t>
            </a:r>
            <a:r>
              <a:rPr lang="en-US" sz="3200" dirty="0"/>
              <a:t> </a:t>
            </a:r>
            <a:r>
              <a:rPr lang="en-US" sz="3200" dirty="0" err="1"/>
              <a:t>adalah</a:t>
            </a:r>
            <a:r>
              <a:rPr lang="en-US" sz="3200" dirty="0"/>
              <a:t> </a:t>
            </a:r>
            <a:r>
              <a:rPr lang="en-US" sz="3200" dirty="0" err="1"/>
              <a:t>institusi</a:t>
            </a:r>
            <a:r>
              <a:rPr lang="en-US" sz="3200" dirty="0"/>
              <a:t> </a:t>
            </a:r>
            <a:r>
              <a:rPr lang="en-US" sz="3200" dirty="0" err="1"/>
              <a:t>sosial</a:t>
            </a:r>
            <a:r>
              <a:rPr lang="en-US" sz="3200" dirty="0"/>
              <a:t> yang </a:t>
            </a:r>
            <a:r>
              <a:rPr lang="en-US" sz="3200" dirty="0" err="1"/>
              <a:t>menggambarkan</a:t>
            </a:r>
            <a:r>
              <a:rPr lang="en-US" sz="3200" dirty="0"/>
              <a:t> </a:t>
            </a:r>
            <a:r>
              <a:rPr lang="en-US" sz="3200" dirty="0" err="1"/>
              <a:t>sistem</a:t>
            </a:r>
            <a:r>
              <a:rPr lang="en-US" sz="3200" dirty="0"/>
              <a:t> </a:t>
            </a:r>
            <a:r>
              <a:rPr lang="en-US" sz="3200" dirty="0" err="1"/>
              <a:t>relasi</a:t>
            </a:r>
            <a:r>
              <a:rPr lang="en-US" sz="3200" dirty="0"/>
              <a:t> </a:t>
            </a:r>
            <a:r>
              <a:rPr lang="en-US" sz="3200" dirty="0" err="1"/>
              <a:t>antara</a:t>
            </a:r>
            <a:r>
              <a:rPr lang="en-US" sz="3200" dirty="0"/>
              <a:t> individual, </a:t>
            </a:r>
            <a:r>
              <a:rPr lang="en-US" sz="3200" dirty="0" err="1"/>
              <a:t>termasuk</a:t>
            </a:r>
            <a:r>
              <a:rPr lang="en-US" sz="3200" dirty="0"/>
              <a:t> </a:t>
            </a:r>
            <a:r>
              <a:rPr lang="en-US" sz="3200" dirty="0" err="1"/>
              <a:t>hak-hak</a:t>
            </a:r>
            <a:r>
              <a:rPr lang="en-US" sz="3200" dirty="0"/>
              <a:t>, </a:t>
            </a:r>
            <a:r>
              <a:rPr lang="en-US" sz="3200" dirty="0" err="1"/>
              <a:t>tugas</a:t>
            </a:r>
            <a:r>
              <a:rPr lang="en-US" sz="3200" dirty="0"/>
              <a:t>, </a:t>
            </a:r>
            <a:r>
              <a:rPr lang="en-US" sz="3200" dirty="0" err="1"/>
              <a:t>kekuasaan</a:t>
            </a:r>
            <a:r>
              <a:rPr lang="en-US" sz="3200" dirty="0"/>
              <a:t>, </a:t>
            </a:r>
            <a:r>
              <a:rPr lang="en-US" sz="3200" dirty="0" err="1"/>
              <a:t>perlakuan</a:t>
            </a:r>
            <a:r>
              <a:rPr lang="en-US" sz="3200" dirty="0"/>
              <a:t> </a:t>
            </a:r>
            <a:r>
              <a:rPr lang="en-US" sz="3200" dirty="0" err="1"/>
              <a:t>khusus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lain-lain </a:t>
            </a:r>
            <a:r>
              <a:rPr lang="en-US" sz="3200" dirty="0" err="1"/>
              <a:t>pada</a:t>
            </a:r>
            <a:r>
              <a:rPr lang="en-US" sz="3200" dirty="0"/>
              <a:t> </a:t>
            </a:r>
            <a:r>
              <a:rPr lang="en-US" sz="3200" dirty="0" err="1"/>
              <a:t>hal-hal</a:t>
            </a:r>
            <a:r>
              <a:rPr lang="en-US" sz="3200" dirty="0"/>
              <a:t> yang </a:t>
            </a:r>
            <a:r>
              <a:rPr lang="en-US" sz="3200" dirty="0" err="1"/>
              <a:t>tertentu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4267200"/>
            <a:ext cx="7239000" cy="18158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i="1" dirty="0" smtClean="0"/>
              <a:t>Property </a:t>
            </a:r>
            <a:r>
              <a:rPr lang="en-US" sz="2800" i="1" dirty="0"/>
              <a:t>right</a:t>
            </a:r>
            <a:r>
              <a:rPr lang="en-US" sz="2800" dirty="0"/>
              <a:t> </a:t>
            </a:r>
            <a:r>
              <a:rPr lang="en-US" sz="2800" dirty="0" err="1"/>
              <a:t>didefinisikan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penggunaan</a:t>
            </a:r>
            <a:r>
              <a:rPr lang="en-US" sz="2800" dirty="0"/>
              <a:t> </a:t>
            </a:r>
            <a:r>
              <a:rPr lang="en-US" sz="2800" dirty="0" err="1"/>
              <a:t>sesuatu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legitimasi</a:t>
            </a:r>
            <a:r>
              <a:rPr lang="en-US" sz="2800" dirty="0"/>
              <a:t> yang </a:t>
            </a:r>
            <a:r>
              <a:rPr lang="en-US" sz="2800" dirty="0" err="1"/>
              <a:t>ditunjukkan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eksklusif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siapa</a:t>
            </a:r>
            <a:r>
              <a:rPr lang="en-US" sz="2800" dirty="0"/>
              <a:t> yang </a:t>
            </a:r>
            <a:r>
              <a:rPr lang="en-US" sz="2800" dirty="0" err="1"/>
              <a:t>mempunyai</a:t>
            </a:r>
            <a:r>
              <a:rPr lang="en-US" sz="2800" dirty="0"/>
              <a:t> </a:t>
            </a:r>
            <a:r>
              <a:rPr lang="en-US" sz="2800" dirty="0" err="1"/>
              <a:t>hak-hak</a:t>
            </a:r>
            <a:r>
              <a:rPr lang="en-US" sz="2800" dirty="0"/>
              <a:t> </a:t>
            </a:r>
            <a:r>
              <a:rPr lang="en-US" sz="2800" dirty="0" err="1"/>
              <a:t>eksklusif</a:t>
            </a:r>
            <a:r>
              <a:rPr lang="en-US" sz="2800" dirty="0"/>
              <a:t> </a:t>
            </a:r>
            <a:r>
              <a:rPr lang="en-US" sz="2800" dirty="0" err="1"/>
              <a:t>tersebut</a:t>
            </a:r>
            <a:r>
              <a:rPr lang="en-US" sz="2800" dirty="0"/>
              <a:t>. 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6800" y="1066800"/>
            <a:ext cx="6985000" cy="22467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en-US" sz="2800" dirty="0" err="1">
                <a:solidFill>
                  <a:prstClr val="black"/>
                </a:solidFill>
              </a:rPr>
              <a:t>hak-hak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kepemilikan</a:t>
            </a:r>
            <a:r>
              <a:rPr lang="en-US" sz="2800" dirty="0">
                <a:solidFill>
                  <a:prstClr val="black"/>
                </a:solidFill>
              </a:rPr>
              <a:t> (</a:t>
            </a:r>
            <a:r>
              <a:rPr lang="en-US" sz="2800" i="1" dirty="0">
                <a:solidFill>
                  <a:prstClr val="black"/>
                </a:solidFill>
              </a:rPr>
              <a:t>property right</a:t>
            </a:r>
            <a:r>
              <a:rPr lang="en-US" sz="2800" dirty="0">
                <a:solidFill>
                  <a:prstClr val="black"/>
                </a:solidFill>
              </a:rPr>
              <a:t>) </a:t>
            </a:r>
            <a:r>
              <a:rPr lang="en-US" sz="2800" dirty="0" err="1">
                <a:solidFill>
                  <a:prstClr val="black"/>
                </a:solidFill>
              </a:rPr>
              <a:t>adalah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bundel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dari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karakteristik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eksklusifitas</a:t>
            </a:r>
            <a:r>
              <a:rPr lang="en-US" sz="2800" dirty="0">
                <a:solidFill>
                  <a:prstClr val="black"/>
                </a:solidFill>
              </a:rPr>
              <a:t>, </a:t>
            </a:r>
            <a:r>
              <a:rPr lang="en-US" sz="2800" dirty="0" err="1">
                <a:solidFill>
                  <a:prstClr val="black"/>
                </a:solidFill>
              </a:rPr>
              <a:t>pewarisan</a:t>
            </a:r>
            <a:r>
              <a:rPr lang="en-US" sz="2800" dirty="0">
                <a:solidFill>
                  <a:prstClr val="black"/>
                </a:solidFill>
              </a:rPr>
              <a:t>, transfer, </a:t>
            </a:r>
            <a:r>
              <a:rPr lang="en-US" sz="2800" dirty="0" err="1">
                <a:solidFill>
                  <a:prstClr val="black"/>
                </a:solidFill>
              </a:rPr>
              <a:t>dan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mekanisme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pelaksanaan</a:t>
            </a:r>
            <a:r>
              <a:rPr lang="en-US" sz="2800" dirty="0">
                <a:solidFill>
                  <a:prstClr val="black"/>
                </a:solidFill>
              </a:rPr>
              <a:t> (</a:t>
            </a:r>
            <a:r>
              <a:rPr lang="en-US" sz="2800" dirty="0" err="1">
                <a:solidFill>
                  <a:prstClr val="black"/>
                </a:solidFill>
              </a:rPr>
              <a:t>Alchian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dan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Demsetz</a:t>
            </a:r>
            <a:r>
              <a:rPr lang="en-US" sz="2800" dirty="0">
                <a:solidFill>
                  <a:prstClr val="black"/>
                </a:solidFill>
              </a:rPr>
              <a:t>, 1973 </a:t>
            </a:r>
            <a:r>
              <a:rPr lang="en-US" sz="2800" i="1" dirty="0" err="1">
                <a:solidFill>
                  <a:prstClr val="black"/>
                </a:solidFill>
              </a:rPr>
              <a:t>dalam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Feder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dan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Feeny</a:t>
            </a:r>
            <a:r>
              <a:rPr lang="en-US" sz="2800" dirty="0">
                <a:solidFill>
                  <a:prstClr val="black"/>
                </a:solidFill>
              </a:rPr>
              <a:t>, 1991).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914400"/>
            <a:ext cx="8382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/>
              <a:t>Tipologi</a:t>
            </a:r>
            <a:r>
              <a:rPr lang="en-US" sz="3600" dirty="0" smtClean="0"/>
              <a:t> </a:t>
            </a:r>
            <a:r>
              <a:rPr lang="en-US" sz="3600" dirty="0" err="1" smtClean="0"/>
              <a:t>hak-hak</a:t>
            </a:r>
            <a:r>
              <a:rPr lang="en-US" sz="3600" dirty="0" smtClean="0"/>
              <a:t> </a:t>
            </a:r>
            <a:r>
              <a:rPr lang="en-US" sz="3600" dirty="0" err="1" smtClean="0"/>
              <a:t>kepemilikan</a:t>
            </a:r>
            <a:r>
              <a:rPr lang="en-US" sz="3600" dirty="0" smtClean="0"/>
              <a:t>:</a:t>
            </a:r>
          </a:p>
          <a:p>
            <a:pPr marL="231775" indent="-231775">
              <a:buFontTx/>
              <a:buChar char="-"/>
            </a:pPr>
            <a:r>
              <a:rPr lang="en-US" sz="3600" dirty="0" err="1" smtClean="0"/>
              <a:t>perorangan</a:t>
            </a:r>
            <a:r>
              <a:rPr lang="en-US" sz="3600" i="1" dirty="0" smtClean="0"/>
              <a:t> </a:t>
            </a:r>
            <a:r>
              <a:rPr lang="en-US" sz="3600" dirty="0"/>
              <a:t>(</a:t>
            </a:r>
            <a:r>
              <a:rPr lang="en-US" sz="3600" i="1" dirty="0"/>
              <a:t>private</a:t>
            </a:r>
            <a:r>
              <a:rPr lang="en-US" sz="3600" dirty="0"/>
              <a:t>), </a:t>
            </a:r>
            <a:endParaRPr lang="en-US" sz="3600" dirty="0" smtClean="0"/>
          </a:p>
          <a:p>
            <a:pPr marL="231775" indent="-231775">
              <a:buFontTx/>
              <a:buChar char="-"/>
            </a:pPr>
            <a:r>
              <a:rPr lang="en-US" sz="3600" dirty="0" err="1" smtClean="0"/>
              <a:t>milik</a:t>
            </a:r>
            <a:r>
              <a:rPr lang="en-US" sz="3600" dirty="0" smtClean="0"/>
              <a:t> </a:t>
            </a:r>
            <a:r>
              <a:rPr lang="en-US" sz="3600" dirty="0" err="1"/>
              <a:t>bersama</a:t>
            </a:r>
            <a:r>
              <a:rPr lang="en-US" sz="3600" dirty="0"/>
              <a:t> (</a:t>
            </a:r>
            <a:r>
              <a:rPr lang="en-US" sz="3600" i="1" dirty="0"/>
              <a:t>common</a:t>
            </a:r>
            <a:r>
              <a:rPr lang="en-US" sz="3600" dirty="0"/>
              <a:t>), </a:t>
            </a:r>
            <a:endParaRPr lang="en-US" sz="3600" dirty="0" smtClean="0"/>
          </a:p>
          <a:p>
            <a:pPr marL="231775" indent="-231775">
              <a:buFontTx/>
              <a:buChar char="-"/>
            </a:pPr>
            <a:r>
              <a:rPr lang="en-US" sz="3600" dirty="0" err="1" smtClean="0"/>
              <a:t>milik</a:t>
            </a:r>
            <a:r>
              <a:rPr lang="en-US" sz="3600" dirty="0" smtClean="0"/>
              <a:t> </a:t>
            </a:r>
            <a:r>
              <a:rPr lang="en-US" sz="3600" dirty="0" err="1"/>
              <a:t>negara</a:t>
            </a:r>
            <a:r>
              <a:rPr lang="en-US" sz="3600" dirty="0"/>
              <a:t> (</a:t>
            </a:r>
            <a:r>
              <a:rPr lang="en-US" sz="3600" i="1" dirty="0"/>
              <a:t>state</a:t>
            </a:r>
            <a:r>
              <a:rPr lang="en-US" sz="3600" dirty="0"/>
              <a:t>)</a:t>
            </a:r>
            <a:r>
              <a:rPr lang="en-US" sz="3600" i="1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endParaRPr lang="en-US" sz="3600" dirty="0" smtClean="0"/>
          </a:p>
          <a:p>
            <a:pPr marL="231775" indent="-231775">
              <a:buFontTx/>
              <a:buChar char="-"/>
            </a:pPr>
            <a:r>
              <a:rPr lang="en-US" sz="3600" dirty="0" err="1" smtClean="0"/>
              <a:t>akses</a:t>
            </a:r>
            <a:r>
              <a:rPr lang="en-US" sz="3600" dirty="0" smtClean="0"/>
              <a:t> </a:t>
            </a:r>
            <a:r>
              <a:rPr lang="en-US" sz="3600" dirty="0" err="1"/>
              <a:t>terbuka</a:t>
            </a:r>
            <a:r>
              <a:rPr lang="en-US" sz="3600" dirty="0"/>
              <a:t> (</a:t>
            </a:r>
            <a:r>
              <a:rPr lang="en-US" sz="3600" i="1" dirty="0"/>
              <a:t>open access</a:t>
            </a:r>
            <a:r>
              <a:rPr lang="en-US" sz="3600" dirty="0"/>
              <a:t>) yang </a:t>
            </a:r>
            <a:r>
              <a:rPr lang="en-US" sz="3600" dirty="0" err="1"/>
              <a:t>berhubungan</a:t>
            </a:r>
            <a:r>
              <a:rPr lang="en-US" sz="3600" dirty="0"/>
              <a:t> </a:t>
            </a:r>
            <a:r>
              <a:rPr lang="en-US" sz="3600" dirty="0" err="1"/>
              <a:t>dengan</a:t>
            </a:r>
            <a:r>
              <a:rPr lang="en-US" sz="3600" dirty="0"/>
              <a:t> </a:t>
            </a:r>
            <a:r>
              <a:rPr lang="en-US" sz="3600" dirty="0" err="1"/>
              <a:t>situasi</a:t>
            </a:r>
            <a:r>
              <a:rPr lang="en-US" sz="3600" dirty="0"/>
              <a:t> </a:t>
            </a:r>
            <a:r>
              <a:rPr lang="en-US" sz="3600" dirty="0" err="1"/>
              <a:t>dimana</a:t>
            </a:r>
            <a:r>
              <a:rPr lang="en-US" sz="3600" dirty="0"/>
              <a:t> </a:t>
            </a:r>
            <a:r>
              <a:rPr lang="en-US" sz="3600" dirty="0" err="1"/>
              <a:t>tidak</a:t>
            </a:r>
            <a:r>
              <a:rPr lang="en-US" sz="3600" dirty="0"/>
              <a:t> </a:t>
            </a:r>
            <a:r>
              <a:rPr lang="en-US" sz="3600" dirty="0" err="1"/>
              <a:t>ada</a:t>
            </a:r>
            <a:r>
              <a:rPr lang="en-US" sz="3600" dirty="0"/>
              <a:t> </a:t>
            </a:r>
            <a:r>
              <a:rPr lang="en-US" sz="3600" dirty="0" err="1"/>
              <a:t>hak-hak-hak</a:t>
            </a:r>
            <a:r>
              <a:rPr lang="en-US" sz="3600" dirty="0"/>
              <a:t> </a:t>
            </a:r>
            <a:r>
              <a:rPr lang="en-US" sz="3600" dirty="0" err="1"/>
              <a:t>kepemilikan</a:t>
            </a:r>
            <a:r>
              <a:rPr lang="en-US" sz="3600" dirty="0"/>
              <a:t> yang </a:t>
            </a:r>
            <a:r>
              <a:rPr lang="en-US" sz="3600" dirty="0" err="1"/>
              <a:t>jelas</a:t>
            </a:r>
            <a:r>
              <a:rPr lang="en-US" sz="3600" dirty="0"/>
              <a:t>, </a:t>
            </a:r>
            <a:r>
              <a:rPr lang="en-US" sz="3600" dirty="0" err="1"/>
              <a:t>hal</a:t>
            </a:r>
            <a:r>
              <a:rPr lang="en-US" sz="3600" dirty="0"/>
              <a:t> </a:t>
            </a:r>
            <a:r>
              <a:rPr lang="en-US" sz="3600" dirty="0" err="1"/>
              <a:t>ini</a:t>
            </a:r>
            <a:r>
              <a:rPr lang="en-US" sz="3600" dirty="0"/>
              <a:t> </a:t>
            </a:r>
            <a:r>
              <a:rPr lang="en-US" sz="3600" dirty="0" err="1"/>
              <a:t>membedakannya</a:t>
            </a:r>
            <a:r>
              <a:rPr lang="en-US" sz="3600" dirty="0"/>
              <a:t> </a:t>
            </a:r>
            <a:r>
              <a:rPr lang="en-US" sz="3600" dirty="0" err="1"/>
              <a:t>dengan</a:t>
            </a:r>
            <a:r>
              <a:rPr lang="en-US" sz="3600" dirty="0"/>
              <a:t> </a:t>
            </a:r>
            <a:r>
              <a:rPr lang="en-US" sz="3600" dirty="0" err="1"/>
              <a:t>milik</a:t>
            </a:r>
            <a:r>
              <a:rPr lang="en-US" sz="3600" dirty="0"/>
              <a:t> </a:t>
            </a:r>
            <a:r>
              <a:rPr lang="en-US" sz="3600" dirty="0" err="1"/>
              <a:t>umum</a:t>
            </a:r>
            <a:r>
              <a:rPr lang="en-US" sz="3600" dirty="0"/>
              <a:t>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57200" y="609600"/>
          <a:ext cx="8305800" cy="5334000"/>
        </p:xfrm>
        <a:graphic>
          <a:graphicData uri="http://schemas.openxmlformats.org/drawingml/2006/table">
            <a:tbl>
              <a:tblPr/>
              <a:tblGrid>
                <a:gridCol w="1321378"/>
                <a:gridCol w="1510144"/>
                <a:gridCol w="1692621"/>
                <a:gridCol w="1692621"/>
                <a:gridCol w="2089036"/>
              </a:tblGrid>
              <a:tr h="2902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Tipe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Sumber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daya</a:t>
                      </a:r>
                      <a:endParaRPr lang="en-US" sz="18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Karakteristik Sumber daya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Karakteristik </a:t>
                      </a:r>
                      <a:r>
                        <a:rPr lang="en-US" sz="1400" i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Rule</a:t>
                      </a: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(aturan)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Karakteristik Institusi/ Lembaga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Karakteristik Pemanfaatan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76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Perorangan (</a:t>
                      </a:r>
                      <a:r>
                        <a:rPr lang="en-US" sz="1400" i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Private</a:t>
                      </a: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)</a:t>
                      </a:r>
                      <a:r>
                        <a:rPr lang="en-US" sz="1400" i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" algn="l"/>
                          <a:tab pos="160020" algn="l"/>
                        </a:tabLs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Batas jelas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" algn="l"/>
                          <a:tab pos="160020" algn="l"/>
                        </a:tabLs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Dapat dijual beli dan mudah dipasarkan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" algn="l"/>
                          <a:tab pos="160020" algn="l"/>
                        </a:tabLs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Legal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105410" algn="l"/>
                        </a:tabLs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Aturan dapat dilaksanakan atau dipaksa-kan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105410" algn="l"/>
                        </a:tabLs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Aturan tertulis 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97790" algn="l"/>
                        </a:tabLs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Jaminan oleh lembaga peme-rintah yang di-perkuat sampai ting-kat lokal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142240" algn="l"/>
                        </a:tabLst>
                      </a:pPr>
                      <a:r>
                        <a:rPr lang="en-US" sz="1400" i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Subtractability</a:t>
                      </a: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dan </a:t>
                      </a:r>
                      <a:r>
                        <a:rPr lang="en-US" sz="1400" i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exludability</a:t>
                      </a: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tinggi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142240" algn="l"/>
                        </a:tabLs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Bebas digunakan dan dilindungi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11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Milik Bersama (</a:t>
                      </a:r>
                      <a:r>
                        <a:rPr lang="en-US" sz="1400" i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Common Pool</a:t>
                      </a: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)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97790" algn="l"/>
                          <a:tab pos="241935" algn="l"/>
                        </a:tabLs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Batas tidak jelas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97790" algn="l"/>
                          <a:tab pos="241935" algn="l"/>
                        </a:tabLs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Bukan ben-tuk kepemilikan legal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79375" algn="l"/>
                        </a:tabLs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Aturan tertulis dan tidak ter-tulis, tetapi da-pat ditegakkan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97790" algn="l"/>
                        </a:tabLs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Lembaga lokal, tetapi dapat juga dijamin oleh lembaga pemerintah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97790" algn="l"/>
                        </a:tabLst>
                      </a:pPr>
                      <a:r>
                        <a:rPr lang="en-US" sz="1400" i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Subtractability</a:t>
                      </a: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tinggi, </a:t>
                      </a:r>
                      <a:r>
                        <a:rPr lang="en-US" sz="1400" i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exludability</a:t>
                      </a: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rendah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142240" algn="l"/>
                        </a:tabLs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Rentan terjadi </a:t>
                      </a:r>
                      <a:r>
                        <a:rPr lang="en-US" sz="1400" i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Over-use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142240" algn="l"/>
                        </a:tabLs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Pemanfaatan ter-gantung kepada pengguna yang lain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73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Milik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Negara (</a:t>
                      </a:r>
                      <a:r>
                        <a:rPr lang="en-US" sz="1400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State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)</a:t>
                      </a:r>
                      <a:endParaRPr lang="en-US" sz="18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97790" algn="l"/>
                        </a:tabLs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Batas sering tidak jelas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97790" algn="l"/>
                        </a:tabLs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Legal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Aturan tertulis, tetapi sering ti-dak dapat ditegakkan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97790" algn="l"/>
                        </a:tabLs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Lembaga pemerintah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116205" algn="l"/>
                        </a:tabLst>
                      </a:pPr>
                      <a:r>
                        <a:rPr lang="en-US" sz="1400" i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Subtractability </a:t>
                      </a: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rendah, </a:t>
                      </a:r>
                      <a:r>
                        <a:rPr lang="en-US" sz="1400" i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exludability </a:t>
                      </a: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rendah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76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Akses terbuka (</a:t>
                      </a:r>
                      <a:r>
                        <a:rPr lang="en-US" sz="1400" i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Open Access</a:t>
                      </a: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)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86995" algn="l"/>
                        </a:tabLs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Tdak jelas batas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86995" algn="l"/>
                        </a:tabLs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Tidak legal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79375" algn="l"/>
                        </a:tabLs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Tidak ada aturan yang berlaku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97790" algn="l"/>
                        </a:tabLst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Tidak ada lembaga yang mengatur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116205" algn="l"/>
                        </a:tabLst>
                      </a:pPr>
                      <a:r>
                        <a:rPr lang="en-US" sz="1400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Siapa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saja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dapat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mengakses</a:t>
                      </a:r>
                      <a:endParaRPr lang="en-US" sz="18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111125" algn="l"/>
                        </a:tabLst>
                      </a:pPr>
                      <a:r>
                        <a:rPr lang="en-US" sz="1400" i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Subtractability</a:t>
                      </a:r>
                      <a:r>
                        <a:rPr lang="en-US" sz="1400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ting-</a:t>
                      </a:r>
                      <a:r>
                        <a:rPr lang="en-US" sz="1400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gi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en-US" sz="1400" i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exludability</a:t>
                      </a:r>
                      <a:r>
                        <a:rPr lang="en-US" sz="1400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rendah</a:t>
                      </a:r>
                      <a:endParaRPr lang="en-US" sz="18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116205" algn="l"/>
                        </a:tabLst>
                      </a:pPr>
                      <a:r>
                        <a:rPr lang="en-US" sz="1400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Cenderung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terjadi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overuse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dan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degradasi</a:t>
                      </a:r>
                      <a:endParaRPr lang="en-US" sz="18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2232"/>
            <a:ext cx="86592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5888" algn="l"/>
              </a:tabLst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Tabel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2.2.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Karakteristik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empat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tipologi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hak-hak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kepemilikan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6067852"/>
            <a:ext cx="822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15888" algn="l"/>
              </a:tabLst>
            </a:pPr>
            <a:r>
              <a:rPr lang="en-US" sz="1600" dirty="0" err="1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Sumber</a:t>
            </a:r>
            <a:r>
              <a:rPr lang="en-US" sz="16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: </a:t>
            </a:r>
            <a:r>
              <a:rPr lang="en-US" sz="1600" dirty="0" err="1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Djogo</a:t>
            </a:r>
            <a:r>
              <a:rPr lang="en-US" sz="16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en-US" sz="1600" i="1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et al</a:t>
            </a:r>
            <a:r>
              <a:rPr lang="en-US" sz="16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. (2003), (Lynch, 2002), </a:t>
            </a:r>
            <a:r>
              <a:rPr lang="en-US" sz="1600" dirty="0" err="1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Agrawal</a:t>
            </a:r>
            <a:r>
              <a:rPr lang="en-US" sz="16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 (2001), </a:t>
            </a:r>
            <a:r>
              <a:rPr lang="en-US" sz="1600" dirty="0" err="1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Ostrom</a:t>
            </a:r>
            <a:r>
              <a:rPr lang="en-US" sz="16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 (1999), Wade (1987), </a:t>
            </a:r>
            <a:r>
              <a:rPr lang="en-US" sz="1600" dirty="0" err="1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dan</a:t>
            </a:r>
            <a:r>
              <a:rPr lang="en-US" sz="16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  </a:t>
            </a:r>
            <a:r>
              <a:rPr lang="en-US" sz="1600" dirty="0" err="1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Feder</a:t>
            </a:r>
            <a:r>
              <a:rPr lang="en-US" sz="16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dan</a:t>
            </a:r>
            <a:r>
              <a:rPr lang="en-US" sz="16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Feeny</a:t>
            </a:r>
            <a:r>
              <a:rPr lang="en-US" sz="16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 (1991)</a:t>
            </a:r>
            <a:endParaRPr lang="en-US" sz="1050" dirty="0">
              <a:solidFill>
                <a:srgbClr val="002060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140</TotalTime>
  <Words>669</Words>
  <Application>Microsoft Office PowerPoint</Application>
  <PresentationFormat>On-screen Show (4:3)</PresentationFormat>
  <Paragraphs>89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Median</vt:lpstr>
      <vt:lpstr>Slide 1</vt:lpstr>
      <vt:lpstr>Slide 2</vt:lpstr>
      <vt:lpstr>Slide 3</vt:lpstr>
      <vt:lpstr>Slide 4</vt:lpstr>
      <vt:lpstr>Dinamika sistem penguasaan tanah</vt:lpstr>
      <vt:lpstr>Slide 6</vt:lpstr>
      <vt:lpstr>Slide 7</vt:lpstr>
      <vt:lpstr>Slide 8</vt:lpstr>
      <vt:lpstr>Hak-Hak  Kepemilikan (Property Right)</vt:lpstr>
      <vt:lpstr>Slide 10</vt:lpstr>
      <vt:lpstr>Slide 11</vt:lpstr>
      <vt:lpstr>Slide 12</vt:lpstr>
    </vt:vector>
  </TitlesOfParts>
  <Company>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 penguasaan tanah  (Land Tenure System)</dc:title>
  <dc:creator>Yonariza</dc:creator>
  <cp:lastModifiedBy>Yonariza</cp:lastModifiedBy>
  <cp:revision>10</cp:revision>
  <dcterms:created xsi:type="dcterms:W3CDTF">2011-12-09T06:43:38Z</dcterms:created>
  <dcterms:modified xsi:type="dcterms:W3CDTF">2012-10-20T06:26:20Z</dcterms:modified>
</cp:coreProperties>
</file>