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70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59" r:id="rId13"/>
    <p:sldId id="260" r:id="rId14"/>
    <p:sldId id="261" r:id="rId15"/>
    <p:sldId id="262" r:id="rId16"/>
    <p:sldId id="271" r:id="rId17"/>
    <p:sldId id="263" r:id="rId18"/>
    <p:sldId id="264" r:id="rId19"/>
    <p:sldId id="265" r:id="rId20"/>
    <p:sldId id="266" r:id="rId21"/>
    <p:sldId id="267" r:id="rId22"/>
    <p:sldId id="268" r:id="rId23"/>
    <p:sldId id="26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976E27-89D6-479E-ACE2-BAC024C2FC14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2A06E0F-19F2-4E95-8E39-61205F3A67E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295399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Ulayat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b="1" dirty="0" err="1"/>
              <a:t>Pengertian</a:t>
            </a:r>
            <a:r>
              <a:rPr lang="en-US" b="1" dirty="0"/>
              <a:t> </a:t>
            </a:r>
            <a:r>
              <a:rPr lang="en-US" b="1" dirty="0" err="1"/>
              <a:t>Hak</a:t>
            </a:r>
            <a:r>
              <a:rPr lang="en-US" b="1" dirty="0"/>
              <a:t> </a:t>
            </a:r>
            <a:r>
              <a:rPr lang="en-US" b="1" dirty="0" err="1"/>
              <a:t>ulayat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err="1"/>
              <a:t>Menurut</a:t>
            </a:r>
            <a:r>
              <a:rPr lang="en-US" b="1" dirty="0"/>
              <a:t> </a:t>
            </a:r>
            <a:r>
              <a:rPr lang="en-US" b="1" dirty="0" err="1"/>
              <a:t>Boedi</a:t>
            </a:r>
            <a:r>
              <a:rPr lang="en-US" b="1" dirty="0"/>
              <a:t> </a:t>
            </a:r>
            <a:r>
              <a:rPr lang="en-US" b="1" dirty="0" err="1"/>
              <a:t>Harsono</a:t>
            </a:r>
            <a:r>
              <a:rPr lang="en-US" b="1" dirty="0"/>
              <a:t> (1994:215),</a:t>
            </a:r>
            <a:r>
              <a:rPr lang="en-US" dirty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wilayahnya</a:t>
            </a:r>
            <a:r>
              <a:rPr lang="en-US" dirty="0"/>
              <a:t>, yang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wewenang-wewenang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penguasa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memimpin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r>
              <a:rPr lang="en-US" b="1" dirty="0" err="1"/>
              <a:t>Menurut</a:t>
            </a:r>
            <a:r>
              <a:rPr lang="en-US" b="1" dirty="0"/>
              <a:t> Maria S.W. </a:t>
            </a:r>
            <a:r>
              <a:rPr lang="en-US" b="1" dirty="0" err="1"/>
              <a:t>Sumardjono</a:t>
            </a:r>
            <a:r>
              <a:rPr lang="en-US" b="1" dirty="0"/>
              <a:t> (1993),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</a:t>
            </a:r>
            <a:r>
              <a:rPr lang="en-US" dirty="0" err="1"/>
              <a:t>yuridis</a:t>
            </a:r>
            <a:r>
              <a:rPr lang="en-US" dirty="0"/>
              <a:t>,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yang </a:t>
            </a:r>
            <a:r>
              <a:rPr lang="en-US" dirty="0" err="1"/>
              <a:t>melekat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khas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,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wewenang</a:t>
            </a:r>
            <a:r>
              <a:rPr lang="en-US" dirty="0"/>
              <a:t>/</a:t>
            </a:r>
            <a:r>
              <a:rPr lang="en-US" dirty="0" err="1"/>
              <a:t>kekuasaan</a:t>
            </a:r>
            <a:r>
              <a:rPr lang="en-US" dirty="0"/>
              <a:t> </a:t>
            </a:r>
            <a:r>
              <a:rPr lang="en-US" dirty="0" err="1"/>
              <a:t>mengurus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seisinya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b="1" dirty="0" err="1"/>
              <a:t>Menurut</a:t>
            </a:r>
            <a:r>
              <a:rPr lang="en-US" b="1" dirty="0"/>
              <a:t> </a:t>
            </a:r>
            <a:r>
              <a:rPr lang="en-US" b="1" dirty="0" err="1"/>
              <a:t>Ter</a:t>
            </a:r>
            <a:r>
              <a:rPr lang="en-US" b="1" dirty="0"/>
              <a:t> </a:t>
            </a:r>
            <a:r>
              <a:rPr lang="en-US" b="1" dirty="0" err="1"/>
              <a:t>Haar</a:t>
            </a:r>
            <a:r>
              <a:rPr lang="en-US" b="1" dirty="0"/>
              <a:t> (1960),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, </a:t>
            </a:r>
            <a:r>
              <a:rPr lang="en-US" dirty="0" err="1"/>
              <a:t>perairan</a:t>
            </a:r>
            <a:r>
              <a:rPr lang="en-US" dirty="0"/>
              <a:t> (</a:t>
            </a:r>
            <a:r>
              <a:rPr lang="en-US" dirty="0" err="1"/>
              <a:t>sungai</a:t>
            </a:r>
            <a:r>
              <a:rPr lang="en-US" dirty="0"/>
              <a:t>, </a:t>
            </a:r>
            <a:r>
              <a:rPr lang="en-US" dirty="0" err="1"/>
              <a:t>danau</a:t>
            </a:r>
            <a:r>
              <a:rPr lang="en-US" dirty="0"/>
              <a:t>, </a:t>
            </a:r>
            <a:r>
              <a:rPr lang="en-US" dirty="0" err="1"/>
              <a:t>perairan</a:t>
            </a:r>
            <a:r>
              <a:rPr lang="en-US" dirty="0"/>
              <a:t> </a:t>
            </a:r>
            <a:r>
              <a:rPr lang="en-US" dirty="0" err="1"/>
              <a:t>pantai</a:t>
            </a:r>
            <a:r>
              <a:rPr lang="en-US" dirty="0"/>
              <a:t>, </a:t>
            </a:r>
            <a:r>
              <a:rPr lang="en-US" dirty="0" err="1"/>
              <a:t>laut</a:t>
            </a:r>
            <a:r>
              <a:rPr lang="en-US" dirty="0"/>
              <a:t>), </a:t>
            </a:r>
            <a:r>
              <a:rPr lang="en-US" dirty="0" err="1"/>
              <a:t>tanaman-tanaman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binatang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err="1"/>
              <a:t>Menurut</a:t>
            </a:r>
            <a:r>
              <a:rPr lang="en-US" b="1" dirty="0"/>
              <a:t> </a:t>
            </a:r>
            <a:r>
              <a:rPr lang="en-US" b="1" dirty="0" err="1"/>
              <a:t>sumber</a:t>
            </a:r>
            <a:r>
              <a:rPr lang="en-US" b="1" dirty="0"/>
              <a:t> lain</a:t>
            </a:r>
            <a:r>
              <a:rPr lang="en-US" dirty="0"/>
              <a:t>: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yang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, </a:t>
            </a:r>
            <a:r>
              <a:rPr lang="en-US" dirty="0" err="1"/>
              <a:t>padang</a:t>
            </a:r>
            <a:r>
              <a:rPr lang="en-US" dirty="0"/>
              <a:t> </a:t>
            </a:r>
            <a:r>
              <a:rPr lang="en-US" dirty="0" err="1"/>
              <a:t>penggembalaan</a:t>
            </a:r>
            <a:r>
              <a:rPr lang="en-US" dirty="0"/>
              <a:t> </a:t>
            </a:r>
            <a:r>
              <a:rPr lang="en-US" dirty="0" err="1"/>
              <a:t>ternak</a:t>
            </a:r>
            <a:r>
              <a:rPr lang="en-US" dirty="0"/>
              <a:t>, </a:t>
            </a:r>
            <a:r>
              <a:rPr lang="en-US" dirty="0" err="1"/>
              <a:t>belukar</a:t>
            </a:r>
            <a:r>
              <a:rPr lang="en-US" dirty="0"/>
              <a:t>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ladang</a:t>
            </a:r>
            <a:r>
              <a:rPr lang="en-US" dirty="0"/>
              <a:t>, </a:t>
            </a:r>
            <a:r>
              <a:rPr lang="en-US" dirty="0" err="1"/>
              <a:t>tanah-tanah</a:t>
            </a:r>
            <a:r>
              <a:rPr lang="en-US" dirty="0"/>
              <a:t> </a:t>
            </a:r>
            <a:r>
              <a:rPr lang="en-US" dirty="0" err="1"/>
              <a:t>pertanian</a:t>
            </a:r>
            <a:r>
              <a:rPr lang="en-US" dirty="0"/>
              <a:t> yang </a:t>
            </a:r>
            <a:r>
              <a:rPr lang="en-US" dirty="0" err="1"/>
              <a:t>dikerjakan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berputar</a:t>
            </a:r>
            <a:r>
              <a:rPr lang="en-US" dirty="0"/>
              <a:t>, </a:t>
            </a:r>
            <a:r>
              <a:rPr lang="en-US" dirty="0" err="1"/>
              <a:t>perairan</a:t>
            </a:r>
            <a:r>
              <a:rPr lang="en-US" dirty="0"/>
              <a:t> </a:t>
            </a:r>
            <a:r>
              <a:rPr lang="en-US" dirty="0" err="1"/>
              <a:t>darat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laut</a:t>
            </a:r>
            <a:r>
              <a:rPr lang="en-US" dirty="0"/>
              <a:t>, </a:t>
            </a:r>
            <a:r>
              <a:rPr lang="en-US" dirty="0" err="1"/>
              <a:t>penambangan</a:t>
            </a:r>
            <a:r>
              <a:rPr lang="en-US" dirty="0"/>
              <a:t> </a:t>
            </a:r>
            <a:r>
              <a:rPr lang="en-US" dirty="0" err="1"/>
              <a:t>tradisional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penagkapan</a:t>
            </a:r>
            <a:r>
              <a:rPr lang="en-US" dirty="0"/>
              <a:t> </a:t>
            </a:r>
            <a:r>
              <a:rPr lang="en-US" dirty="0" err="1"/>
              <a:t>ikan</a:t>
            </a:r>
            <a:r>
              <a:rPr lang="en-US" dirty="0"/>
              <a:t> </a:t>
            </a:r>
            <a:r>
              <a:rPr lang="en-US" dirty="0" err="1"/>
              <a:t>sungai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laut</a:t>
            </a:r>
            <a:r>
              <a:rPr lang="en-US" dirty="0"/>
              <a:t> (KPA, 1998</a:t>
            </a:r>
            <a:r>
              <a:rPr lang="en-US" dirty="0" smtClean="0"/>
              <a:t>). </a:t>
            </a:r>
            <a:endParaRPr lang="en-US" dirty="0"/>
          </a:p>
          <a:p>
            <a:pPr>
              <a:buNone/>
            </a:pPr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Menurut</a:t>
            </a:r>
            <a:r>
              <a:rPr lang="en-US" b="1" dirty="0" smtClean="0"/>
              <a:t> </a:t>
            </a:r>
            <a:r>
              <a:rPr lang="en-US" b="1" dirty="0" err="1"/>
              <a:t>Pasal</a:t>
            </a:r>
            <a:r>
              <a:rPr lang="en-US" b="1" dirty="0"/>
              <a:t> 1 </a:t>
            </a:r>
            <a:r>
              <a:rPr lang="en-US" b="1" dirty="0" err="1"/>
              <a:t>angka</a:t>
            </a:r>
            <a:r>
              <a:rPr lang="en-US" b="1" dirty="0"/>
              <a:t> 4 RUU </a:t>
            </a:r>
            <a:r>
              <a:rPr lang="en-US" b="1" dirty="0" err="1"/>
              <a:t>SDAgraria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kewenangan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bersama-sama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, </a:t>
            </a:r>
            <a:r>
              <a:rPr lang="en-US" dirty="0" err="1"/>
              <a:t>perairan</a:t>
            </a:r>
            <a:r>
              <a:rPr lang="en-US" dirty="0"/>
              <a:t>, </a:t>
            </a:r>
            <a:r>
              <a:rPr lang="en-US" dirty="0" err="1"/>
              <a:t>tanaman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binatang-binatang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, </a:t>
            </a:r>
            <a:r>
              <a:rPr lang="en-US" dirty="0" err="1"/>
              <a:t>sepanjang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bertentangan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nasional</a:t>
            </a:r>
            <a:endParaRPr lang="en-US" dirty="0"/>
          </a:p>
          <a:p>
            <a:r>
              <a:rPr lang="en-US" b="1" dirty="0" err="1"/>
              <a:t>Kesimpulan</a:t>
            </a:r>
            <a:r>
              <a:rPr lang="en-US" dirty="0"/>
              <a:t>: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perairan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isinya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wilayahnya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wewenang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perairan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wilayahnya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pimpinan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Kriteria</a:t>
            </a:r>
            <a:r>
              <a:rPr lang="en-US" sz="3600" dirty="0" smtClean="0"/>
              <a:t> </a:t>
            </a:r>
            <a:r>
              <a:rPr lang="en-US" sz="3600" dirty="0" err="1" smtClean="0"/>
              <a:t>penentu</a:t>
            </a:r>
            <a:r>
              <a:rPr lang="en-US" sz="3600" dirty="0" smtClean="0"/>
              <a:t> </a:t>
            </a:r>
            <a:r>
              <a:rPr lang="en-US" sz="3600" dirty="0" err="1" smtClean="0"/>
              <a:t>masih</a:t>
            </a:r>
            <a:r>
              <a:rPr lang="en-US" sz="3600" dirty="0" smtClean="0"/>
              <a:t> </a:t>
            </a:r>
            <a:r>
              <a:rPr lang="en-US" sz="3600" dirty="0" err="1" smtClean="0"/>
              <a:t>ada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tidaknya</a:t>
            </a:r>
            <a:r>
              <a:rPr lang="en-US" sz="3600" dirty="0" smtClean="0"/>
              <a:t> </a:t>
            </a:r>
            <a:r>
              <a:rPr lang="en-US" sz="3600" dirty="0" err="1" smtClean="0"/>
              <a:t>hak</a:t>
            </a:r>
            <a:r>
              <a:rPr lang="en-US" sz="3600" dirty="0" smtClean="0"/>
              <a:t> </a:t>
            </a:r>
            <a:r>
              <a:rPr lang="en-US" sz="3600" dirty="0" err="1" smtClean="0"/>
              <a:t>ulayat</a:t>
            </a:r>
            <a:r>
              <a:rPr lang="en-US" sz="3600" dirty="0" smtClean="0"/>
              <a:t> (</a:t>
            </a:r>
            <a:r>
              <a:rPr lang="en-US" sz="3600" dirty="0" err="1" smtClean="0"/>
              <a:t>Sumardjono</a:t>
            </a:r>
            <a:r>
              <a:rPr lang="en-US" sz="3600" dirty="0" smtClean="0"/>
              <a:t>, 1999)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yang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subyek</a:t>
            </a:r>
            <a:r>
              <a:rPr lang="en-US" dirty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ulayat</a:t>
            </a:r>
            <a:r>
              <a:rPr lang="en-US" dirty="0"/>
              <a:t>,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/>
              <a:t>tanah</a:t>
            </a:r>
            <a:r>
              <a:rPr lang="en-US" dirty="0"/>
              <a:t>/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batas-batas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i="1" dirty="0"/>
              <a:t>lebensraum (</a:t>
            </a:r>
            <a:r>
              <a:rPr lang="en-US" i="1" dirty="0" err="1"/>
              <a:t>ruang</a:t>
            </a:r>
            <a:r>
              <a:rPr lang="en-US" i="1" dirty="0"/>
              <a:t> </a:t>
            </a:r>
            <a:r>
              <a:rPr lang="en-US" i="1" dirty="0" err="1"/>
              <a:t>hidup</a:t>
            </a:r>
            <a:r>
              <a:rPr lang="en-US" i="1" dirty="0" smtClean="0"/>
              <a:t>) </a:t>
            </a:r>
            <a:r>
              <a:rPr lang="en-US" dirty="0" smtClean="0"/>
              <a:t>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obyek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;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/>
              <a:t>kewenangan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 smtClean="0"/>
              <a:t>tindakan-tindakan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,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lain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 smtClean="0"/>
              <a:t>perbuatanperbuatan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Subyek</a:t>
            </a:r>
            <a:r>
              <a:rPr lang="en-US" sz="3200" dirty="0"/>
              <a:t> </a:t>
            </a:r>
            <a:r>
              <a:rPr lang="en-US" sz="3200" dirty="0" err="1"/>
              <a:t>hak</a:t>
            </a:r>
            <a:r>
              <a:rPr lang="en-US" sz="3200" dirty="0"/>
              <a:t> </a:t>
            </a:r>
            <a:r>
              <a:rPr lang="en-US" sz="3200" dirty="0" err="1"/>
              <a:t>masyarakat</a:t>
            </a:r>
            <a:r>
              <a:rPr lang="en-US" sz="3200" dirty="0"/>
              <a:t> </a:t>
            </a:r>
            <a:r>
              <a:rPr lang="en-US" sz="3200" dirty="0" err="1"/>
              <a:t>atas</a:t>
            </a:r>
            <a:r>
              <a:rPr lang="en-US" sz="3200" dirty="0"/>
              <a:t> </a:t>
            </a:r>
            <a:r>
              <a:rPr lang="en-US" sz="3200" dirty="0" err="1"/>
              <a:t>wilayah</a:t>
            </a:r>
            <a:r>
              <a:rPr lang="en-US" sz="3200" dirty="0"/>
              <a:t> </a:t>
            </a:r>
            <a:r>
              <a:rPr lang="en-US" sz="3200" dirty="0" err="1"/>
              <a:t>adatnya</a:t>
            </a:r>
            <a:r>
              <a:rPr lang="en-US" sz="3200" dirty="0"/>
              <a:t> (</a:t>
            </a:r>
            <a:r>
              <a:rPr lang="en-US" sz="3200" dirty="0" err="1"/>
              <a:t>hak</a:t>
            </a:r>
            <a:r>
              <a:rPr lang="en-US" sz="3200" dirty="0"/>
              <a:t> </a:t>
            </a:r>
            <a:r>
              <a:rPr lang="en-US" sz="3200" dirty="0" err="1"/>
              <a:t>ulayat</a:t>
            </a:r>
            <a:r>
              <a:rPr lang="en-US" sz="3200" dirty="0"/>
              <a:t>) </a:t>
            </a:r>
            <a:r>
              <a:rPr lang="en-US" sz="3200" b="1" dirty="0" err="1" smtClean="0"/>
              <a:t>Masyarakat</a:t>
            </a:r>
            <a:r>
              <a:rPr lang="en-US" sz="3200" b="1" dirty="0" smtClean="0"/>
              <a:t> </a:t>
            </a:r>
            <a:r>
              <a:rPr lang="en-US" sz="3200" b="1" dirty="0" err="1"/>
              <a:t>hukum</a:t>
            </a:r>
            <a:r>
              <a:rPr lang="en-US" sz="3200" b="1" dirty="0"/>
              <a:t> </a:t>
            </a:r>
            <a:r>
              <a:rPr lang="en-US" sz="3200" b="1" dirty="0" err="1"/>
              <a:t>adat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/>
              <a:t>Indonesia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 smtClean="0"/>
              <a:t>kesamaan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teritorial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wilayah</a:t>
            </a:r>
            <a:r>
              <a:rPr lang="en-US" dirty="0"/>
              <a:t>),</a:t>
            </a:r>
          </a:p>
          <a:p>
            <a:r>
              <a:rPr lang="sv-SE" dirty="0"/>
              <a:t>Genealogis (keturunan), dan </a:t>
            </a:r>
            <a:endParaRPr lang="sv-SE" dirty="0" smtClean="0"/>
          </a:p>
          <a:p>
            <a:r>
              <a:rPr lang="sv-SE" dirty="0" smtClean="0"/>
              <a:t>teritorial-genealogis </a:t>
            </a:r>
            <a:r>
              <a:rPr lang="sv-SE" dirty="0"/>
              <a:t>(wilayah dan keturunan), sehingga </a:t>
            </a:r>
            <a:r>
              <a:rPr lang="sv-SE" dirty="0" smtClean="0"/>
              <a:t>terdapat </a:t>
            </a:r>
            <a:r>
              <a:rPr lang="en-US" dirty="0" err="1" smtClean="0"/>
              <a:t>keragaman</a:t>
            </a:r>
            <a:r>
              <a:rPr lang="en-US" dirty="0" smtClean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lainnya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Obyek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adatnya</a:t>
            </a:r>
            <a:r>
              <a:rPr lang="en-US" dirty="0"/>
              <a:t> (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tanah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air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err="1" smtClean="0"/>
              <a:t>Tumbuh</a:t>
            </a:r>
            <a:r>
              <a:rPr lang="en-US" dirty="0" smtClean="0"/>
              <a:t> </a:t>
            </a:r>
            <a:r>
              <a:rPr lang="en-US" dirty="0" err="1" smtClean="0"/>
              <a:t>tumbuhan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binatang</a:t>
            </a:r>
            <a:r>
              <a:rPr lang="en-US" dirty="0"/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Wewenang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Tanah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Hutan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dirty="0"/>
              <a:t>1) Mengatur dan menyelenggarakan penggunaan tanah (untuk pemukiman, bercocok tanam</a:t>
            </a:r>
            <a:r>
              <a:rPr lang="sv-SE" dirty="0" smtClean="0"/>
              <a:t>, </a:t>
            </a:r>
            <a:r>
              <a:rPr lang="en-US" dirty="0" err="1" smtClean="0"/>
              <a:t>dll</a:t>
            </a:r>
            <a:r>
              <a:rPr lang="en-US" dirty="0"/>
              <a:t>), </a:t>
            </a:r>
            <a:r>
              <a:rPr lang="en-US" dirty="0" err="1"/>
              <a:t>persediaan</a:t>
            </a:r>
            <a:r>
              <a:rPr lang="en-US" dirty="0"/>
              <a:t> (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pemukiman</a:t>
            </a:r>
            <a:r>
              <a:rPr lang="en-US" dirty="0"/>
              <a:t>/</a:t>
            </a:r>
            <a:r>
              <a:rPr lang="en-US" dirty="0" err="1"/>
              <a:t>persawahan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dll</a:t>
            </a:r>
            <a:r>
              <a:rPr lang="en-US" dirty="0"/>
              <a:t>),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pemeliharaan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2)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(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subyek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)</a:t>
            </a:r>
          </a:p>
          <a:p>
            <a:pPr>
              <a:buNone/>
            </a:pPr>
            <a:r>
              <a:rPr lang="en-US" dirty="0"/>
              <a:t>3)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orang-orang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perbuatan-perbuatan</a:t>
            </a:r>
            <a:r>
              <a:rPr lang="en-US" dirty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berkenaan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(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,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dll</a:t>
            </a:r>
            <a:r>
              <a:rPr lang="en-US" dirty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Wewenang</a:t>
            </a:r>
            <a:r>
              <a:rPr lang="en-US" sz="3600" dirty="0" smtClean="0"/>
              <a:t> </a:t>
            </a:r>
            <a:r>
              <a:rPr lang="en-US" sz="3600" dirty="0" err="1" smtClean="0"/>
              <a:t>masyarakat</a:t>
            </a:r>
            <a:r>
              <a:rPr lang="en-US" sz="3600" dirty="0" smtClean="0"/>
              <a:t> </a:t>
            </a:r>
            <a:r>
              <a:rPr lang="en-US" sz="3600" dirty="0" err="1" smtClean="0"/>
              <a:t>adat</a:t>
            </a:r>
            <a:r>
              <a:rPr lang="en-US" sz="3600" dirty="0" smtClean="0"/>
              <a:t>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(</a:t>
            </a:r>
            <a:r>
              <a:rPr lang="en-US" dirty="0" err="1"/>
              <a:t>pepohonan</a:t>
            </a:r>
            <a:r>
              <a:rPr lang="en-US" dirty="0"/>
              <a:t>, </a:t>
            </a:r>
            <a:r>
              <a:rPr lang="en-US" dirty="0" err="1"/>
              <a:t>binatang</a:t>
            </a:r>
            <a:r>
              <a:rPr lang="en-US" dirty="0" smtClean="0"/>
              <a:t>, </a:t>
            </a:r>
            <a:r>
              <a:rPr lang="en-US" dirty="0" err="1" smtClean="0"/>
              <a:t>bebatuan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makna</a:t>
            </a:r>
            <a:r>
              <a:rPr lang="en-US" dirty="0"/>
              <a:t> </a:t>
            </a:r>
            <a:r>
              <a:rPr lang="en-US" dirty="0" err="1"/>
              <a:t>ekonomis</a:t>
            </a:r>
            <a:r>
              <a:rPr lang="en-US" dirty="0"/>
              <a:t>); </a:t>
            </a:r>
            <a:endParaRPr lang="en-US" dirty="0" smtClean="0"/>
          </a:p>
          <a:p>
            <a:r>
              <a:rPr lang="en-US" dirty="0" err="1" smtClean="0"/>
              <a:t>didalam</a:t>
            </a:r>
            <a:r>
              <a:rPr lang="en-US" dirty="0" smtClean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bahan-bahan</a:t>
            </a:r>
            <a:r>
              <a:rPr lang="en-US" dirty="0"/>
              <a:t> </a:t>
            </a:r>
            <a:r>
              <a:rPr lang="en-US" dirty="0" err="1"/>
              <a:t>galian</a:t>
            </a:r>
            <a:r>
              <a:rPr lang="en-US" dirty="0"/>
              <a:t>),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/>
              <a:t>pesisir</a:t>
            </a:r>
            <a:r>
              <a:rPr lang="en-US" dirty="0"/>
              <a:t> </a:t>
            </a:r>
            <a:r>
              <a:rPr lang="en-US" dirty="0" err="1"/>
              <a:t>pantai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air, </a:t>
            </a:r>
            <a:endParaRPr lang="en-US" dirty="0" smtClean="0"/>
          </a:p>
          <a:p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air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/>
              <a:t>didalamnya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Wilayah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yang </a:t>
            </a:r>
            <a:r>
              <a:rPr lang="en-US" dirty="0" err="1"/>
              <a:t>didiami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sekelompok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yang </a:t>
            </a:r>
            <a:r>
              <a:rPr lang="en-US" dirty="0" err="1"/>
              <a:t>corak</a:t>
            </a:r>
            <a:r>
              <a:rPr lang="en-US" dirty="0"/>
              <a:t> </a:t>
            </a:r>
            <a:r>
              <a:rPr lang="en-US" dirty="0" err="1" smtClean="0"/>
              <a:t>corak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yang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 smtClean="0"/>
              <a:t>bersamaan</a:t>
            </a:r>
            <a:r>
              <a:rPr lang="en-US" dirty="0" smtClean="0"/>
              <a:t> </a:t>
            </a:r>
            <a:r>
              <a:rPr lang="en-US" dirty="0" err="1" smtClean="0"/>
              <a:t>ditandai</a:t>
            </a:r>
            <a:r>
              <a:rPr lang="en-US" dirty="0" smtClean="0"/>
              <a:t> </a:t>
            </a:r>
            <a:r>
              <a:rPr lang="en-US" dirty="0" err="1"/>
              <a:t>oleh</a:t>
            </a:r>
            <a:r>
              <a:rPr lang="en-US" dirty="0"/>
              <a:t> :</a:t>
            </a:r>
          </a:p>
          <a:p>
            <a:pPr>
              <a:buNone/>
            </a:pPr>
            <a:r>
              <a:rPr lang="fi-FI" dirty="0"/>
              <a:t>1. Sistim garis keturunan yang sama</a:t>
            </a:r>
          </a:p>
          <a:p>
            <a:pPr>
              <a:buNone/>
            </a:pPr>
            <a:r>
              <a:rPr lang="en-US" dirty="0"/>
              <a:t>2.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perkawinan</a:t>
            </a:r>
            <a:r>
              <a:rPr lang="en-US" dirty="0"/>
              <a:t> yang </a:t>
            </a:r>
            <a:r>
              <a:rPr lang="en-US" dirty="0" err="1"/>
              <a:t>sama</a:t>
            </a:r>
            <a:endParaRPr lang="en-US" dirty="0"/>
          </a:p>
          <a:p>
            <a:pPr>
              <a:buNone/>
            </a:pPr>
            <a:r>
              <a:rPr lang="en-US" dirty="0"/>
              <a:t>3.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pengantar</a:t>
            </a:r>
            <a:r>
              <a:rPr lang="en-US" dirty="0"/>
              <a:t> /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sama</a:t>
            </a:r>
            <a:endParaRPr lang="en-US" dirty="0"/>
          </a:p>
          <a:p>
            <a:pPr>
              <a:buNone/>
            </a:pPr>
            <a:r>
              <a:rPr lang="en-US" dirty="0"/>
              <a:t>4.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kemasyarakatan</a:t>
            </a:r>
            <a:r>
              <a:rPr lang="en-US" dirty="0"/>
              <a:t> yang </a:t>
            </a:r>
            <a:r>
              <a:rPr lang="en-US" dirty="0" err="1"/>
              <a:t>sama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/>
              <a:t>Hukum adat </a:t>
            </a:r>
            <a:r>
              <a:rPr lang="sv-SE" b="1" dirty="0" smtClean="0"/>
              <a:t>dalam </a:t>
            </a:r>
            <a:r>
              <a:rPr lang="sv-SE" b="1" dirty="0"/>
              <a:t>masyarakat Minangkabau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>
              <a:buNone/>
            </a:pPr>
            <a:r>
              <a:rPr lang="sv-SE" dirty="0"/>
              <a:t>Pola kehidupan masyarakat berbentuk pola tingkah laku </a:t>
            </a:r>
            <a:r>
              <a:rPr lang="sv-SE" dirty="0" smtClean="0"/>
              <a:t>yang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yang </a:t>
            </a:r>
            <a:r>
              <a:rPr lang="en-US" dirty="0" err="1"/>
              <a:t>bersangkutan</a:t>
            </a:r>
            <a:r>
              <a:rPr lang="en-US" dirty="0"/>
              <a:t>, </a:t>
            </a:r>
            <a:r>
              <a:rPr lang="en-US" dirty="0" err="1"/>
              <a:t>menyangkut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sang </a:t>
            </a:r>
            <a:r>
              <a:rPr lang="en-US" dirty="0" err="1"/>
              <a:t>pencipta</a:t>
            </a:r>
            <a:r>
              <a:rPr lang="en-US" dirty="0"/>
              <a:t> ,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fi-FI" dirty="0" smtClean="0"/>
              <a:t>manusia </a:t>
            </a:r>
            <a:r>
              <a:rPr lang="fi-FI" dirty="0"/>
              <a:t>dengan machluk halus, maupun hubungan </a:t>
            </a:r>
            <a:r>
              <a:rPr lang="fi-FI" dirty="0" smtClean="0"/>
              <a:t>antara </a:t>
            </a:r>
            <a:r>
              <a:rPr lang="en-US" dirty="0" err="1" smtClean="0"/>
              <a:t>manusia</a:t>
            </a:r>
            <a:r>
              <a:rPr lang="en-US" dirty="0"/>
              <a:t>.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/>
              <a:t>Adat</a:t>
            </a:r>
            <a:r>
              <a:rPr lang="en-US" dirty="0"/>
              <a:t> :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prilaku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yang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sanksi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melanggarnya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2.Pengakuan </a:t>
            </a:r>
            <a:r>
              <a:rPr lang="en-US" b="1" dirty="0" err="1"/>
              <a:t>Hak</a:t>
            </a:r>
            <a:r>
              <a:rPr lang="en-US" b="1" dirty="0"/>
              <a:t> </a:t>
            </a:r>
            <a:r>
              <a:rPr lang="en-US" b="1" dirty="0" err="1"/>
              <a:t>ulayat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 smtClean="0"/>
              <a:t>perundang-undangan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Pasal</a:t>
            </a:r>
            <a:r>
              <a:rPr lang="en-US" dirty="0" smtClean="0"/>
              <a:t> </a:t>
            </a:r>
            <a:r>
              <a:rPr lang="en-US" dirty="0"/>
              <a:t>3 UUPA </a:t>
            </a:r>
            <a:r>
              <a:rPr lang="en-US" dirty="0" err="1"/>
              <a:t>menegaskan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:</a:t>
            </a:r>
          </a:p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mengingat</a:t>
            </a:r>
            <a:r>
              <a:rPr lang="en-US" dirty="0"/>
              <a:t> </a:t>
            </a:r>
            <a:r>
              <a:rPr lang="en-US" dirty="0" err="1"/>
              <a:t>ketentuan-ketentuan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1 </a:t>
            </a:r>
            <a:r>
              <a:rPr lang="en-US" dirty="0" err="1"/>
              <a:t>dan</a:t>
            </a:r>
            <a:r>
              <a:rPr lang="en-US" dirty="0"/>
              <a:t> 2,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hak-hak</a:t>
            </a:r>
            <a:r>
              <a:rPr lang="en-US" dirty="0"/>
              <a:t> </a:t>
            </a:r>
            <a:r>
              <a:rPr lang="en-US" dirty="0" err="1"/>
              <a:t>serupa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masyarakat-masyarakat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, </a:t>
            </a:r>
            <a:r>
              <a:rPr lang="en-US" dirty="0" err="1"/>
              <a:t>sepanjang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kenyataannya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, yang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persatuan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bertentangan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peraturan-peraturan</a:t>
            </a:r>
            <a:r>
              <a:rPr lang="en-US" dirty="0"/>
              <a:t> yang lain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tinggi.Pengakuan</a:t>
            </a:r>
            <a:r>
              <a:rPr lang="en-US" dirty="0"/>
              <a:t> </a:t>
            </a:r>
            <a:r>
              <a:rPr lang="en-US" dirty="0" err="1"/>
              <a:t>eksistensi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UUPA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dibatasi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eksistensinya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pelaksanannya</a:t>
            </a:r>
            <a:r>
              <a:rPr lang="en-US" dirty="0"/>
              <a:t>.  </a:t>
            </a:r>
            <a:r>
              <a:rPr lang="en-US" dirty="0" err="1"/>
              <a:t>Artinya</a:t>
            </a:r>
            <a:r>
              <a:rPr lang="en-US" dirty="0"/>
              <a:t>,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yang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faktual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Rancangan</a:t>
            </a:r>
            <a:r>
              <a:rPr lang="en-US" b="1" dirty="0"/>
              <a:t> </a:t>
            </a:r>
            <a:r>
              <a:rPr lang="en-US" b="1" dirty="0" err="1"/>
              <a:t>UUSDAgraria</a:t>
            </a:r>
            <a:r>
              <a:rPr lang="en-US" b="1" dirty="0"/>
              <a:t>, </a:t>
            </a:r>
            <a:r>
              <a:rPr lang="en-US" b="1" dirty="0" err="1"/>
              <a:t>Pasal</a:t>
            </a:r>
            <a:r>
              <a:rPr lang="en-US" b="1" dirty="0"/>
              <a:t> 6 </a:t>
            </a:r>
            <a:r>
              <a:rPr lang="en-US" b="1" dirty="0" err="1"/>
              <a:t>menyatakan</a:t>
            </a:r>
            <a:r>
              <a:rPr lang="en-US" b="1" dirty="0"/>
              <a:t>:</a:t>
            </a:r>
            <a:endParaRPr lang="en-US" dirty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, </a:t>
            </a:r>
            <a:r>
              <a:rPr lang="en-US" dirty="0" err="1"/>
              <a:t>perairan</a:t>
            </a:r>
            <a:r>
              <a:rPr lang="en-US" dirty="0"/>
              <a:t>, </a:t>
            </a:r>
            <a:r>
              <a:rPr lang="en-US" dirty="0" err="1"/>
              <a:t>tanaman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binatang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wilayahnya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pencahariannya</a:t>
            </a:r>
            <a:r>
              <a:rPr lang="en-US" dirty="0"/>
              <a:t>, yang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kenyataannya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, </a:t>
            </a:r>
            <a:r>
              <a:rPr lang="en-US" dirty="0" err="1"/>
              <a:t>diakui</a:t>
            </a:r>
            <a:r>
              <a:rPr lang="en-US" dirty="0"/>
              <a:t>, </a:t>
            </a:r>
            <a:r>
              <a:rPr lang="en-US" dirty="0" err="1"/>
              <a:t>dihormati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dilindungi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,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Negara </a:t>
            </a:r>
            <a:r>
              <a:rPr lang="en-US" dirty="0" err="1"/>
              <a:t>Kesatuan</a:t>
            </a:r>
            <a:r>
              <a:rPr lang="en-US" dirty="0"/>
              <a:t> RI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pelaksanaannya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bertentangan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.</a:t>
            </a:r>
          </a:p>
          <a:p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, </a:t>
            </a:r>
            <a:r>
              <a:rPr lang="en-US" dirty="0" err="1"/>
              <a:t>dikukuhkan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ybs</a:t>
            </a:r>
            <a:r>
              <a:rPr lang="en-US" dirty="0"/>
              <a:t>, </a:t>
            </a:r>
            <a:r>
              <a:rPr lang="en-US" dirty="0" err="1"/>
              <a:t>instansi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, </a:t>
            </a:r>
            <a:r>
              <a:rPr lang="en-US" dirty="0" err="1"/>
              <a:t>akademisi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lembaga</a:t>
            </a:r>
            <a:r>
              <a:rPr lang="en-US" dirty="0"/>
              <a:t> </a:t>
            </a:r>
            <a:r>
              <a:rPr lang="en-US" dirty="0" err="1"/>
              <a:t>swadaya</a:t>
            </a:r>
            <a:r>
              <a:rPr lang="en-US" dirty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6 </a:t>
            </a:r>
            <a:r>
              <a:rPr lang="en-US" dirty="0" err="1"/>
              <a:t>ayat</a:t>
            </a:r>
            <a:r>
              <a:rPr lang="en-US" dirty="0"/>
              <a:t> (3) RUU </a:t>
            </a:r>
            <a:r>
              <a:rPr lang="en-US" dirty="0" err="1"/>
              <a:t>SDAgraria</a:t>
            </a:r>
            <a:r>
              <a:rPr lang="en-US" dirty="0"/>
              <a:t>,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berlangsungnya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unsur-unsur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;</a:t>
            </a:r>
          </a:p>
          <a:p>
            <a:pPr lvl="0"/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;</a:t>
            </a:r>
          </a:p>
          <a:p>
            <a:pPr lvl="0"/>
            <a:r>
              <a:rPr lang="en-US" dirty="0" err="1"/>
              <a:t>hubungan</a:t>
            </a:r>
            <a:r>
              <a:rPr lang="en-US" dirty="0"/>
              <a:t>, </a:t>
            </a:r>
            <a:r>
              <a:rPr lang="en-US" dirty="0" err="1"/>
              <a:t>keterkaitan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ketergantungan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wilayahnya</a:t>
            </a:r>
            <a:r>
              <a:rPr lang="en-US" dirty="0"/>
              <a:t>;</a:t>
            </a:r>
          </a:p>
          <a:p>
            <a:pPr lvl="0"/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kewenangan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bersama-sama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, </a:t>
            </a:r>
            <a:r>
              <a:rPr lang="en-US" dirty="0" err="1"/>
              <a:t>perairan</a:t>
            </a:r>
            <a:r>
              <a:rPr lang="en-US" dirty="0"/>
              <a:t>, </a:t>
            </a:r>
            <a:r>
              <a:rPr lang="en-US" dirty="0" err="1"/>
              <a:t>tanaman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binatang-binatang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ybs</a:t>
            </a:r>
            <a:r>
              <a:rPr lang="en-US" dirty="0"/>
              <a:t>.,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yang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ditaati</a:t>
            </a:r>
            <a:r>
              <a:rPr lang="en-US" dirty="0"/>
              <a:t> </a:t>
            </a:r>
            <a:r>
              <a:rPr lang="en-US" dirty="0" err="1"/>
              <a:t>masyarakatnya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/>
              <a:t>RUU </a:t>
            </a:r>
            <a:r>
              <a:rPr lang="en-US" b="1" dirty="0" err="1"/>
              <a:t>SDAgraria</a:t>
            </a:r>
            <a:r>
              <a:rPr lang="en-US" b="1" dirty="0"/>
              <a:t> </a:t>
            </a:r>
            <a:r>
              <a:rPr lang="en-US" b="1" dirty="0" err="1"/>
              <a:t>Pasal</a:t>
            </a:r>
            <a:r>
              <a:rPr lang="en-US" b="1" dirty="0"/>
              <a:t> 6 </a:t>
            </a:r>
            <a:r>
              <a:rPr lang="en-US" b="1" dirty="0" err="1"/>
              <a:t>ayat</a:t>
            </a:r>
            <a:r>
              <a:rPr lang="en-US" b="1" dirty="0"/>
              <a:t> (5</a:t>
            </a:r>
            <a:r>
              <a:rPr lang="en-US" dirty="0"/>
              <a:t>) </a:t>
            </a:r>
            <a:r>
              <a:rPr lang="en-US" dirty="0" err="1"/>
              <a:t>menyatakan</a:t>
            </a:r>
            <a:r>
              <a:rPr lang="en-US" dirty="0"/>
              <a:t>:</a:t>
            </a:r>
          </a:p>
          <a:p>
            <a:r>
              <a:rPr lang="en-US" dirty="0"/>
              <a:t>“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ijin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sumberdaya</a:t>
            </a:r>
            <a:r>
              <a:rPr lang="en-US" dirty="0"/>
              <a:t> </a:t>
            </a:r>
            <a:r>
              <a:rPr lang="en-US" dirty="0" err="1"/>
              <a:t>agraria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,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dilepaskan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ybs</a:t>
            </a:r>
            <a:r>
              <a:rPr lang="en-US" dirty="0"/>
              <a:t>.”</a:t>
            </a:r>
          </a:p>
          <a:p>
            <a:pPr>
              <a:buNone/>
            </a:pPr>
            <a:r>
              <a:rPr lang="en-US" dirty="0"/>
              <a:t> 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ijin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SDAgraria</a:t>
            </a:r>
            <a:r>
              <a:rPr lang="en-US" dirty="0"/>
              <a:t>,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b="1" dirty="0" err="1"/>
              <a:t>Pasal</a:t>
            </a:r>
            <a:r>
              <a:rPr lang="en-US" b="1" dirty="0"/>
              <a:t> 26 </a:t>
            </a:r>
            <a:r>
              <a:rPr lang="en-US" b="1" dirty="0" err="1"/>
              <a:t>ayat</a:t>
            </a:r>
            <a:r>
              <a:rPr lang="en-US" b="1" dirty="0"/>
              <a:t> (3) RUU SD </a:t>
            </a:r>
            <a:r>
              <a:rPr lang="en-US" b="1" dirty="0" err="1"/>
              <a:t>Agrari</a:t>
            </a:r>
            <a:r>
              <a:rPr lang="en-US" dirty="0" err="1"/>
              <a:t>a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:</a:t>
            </a:r>
          </a:p>
          <a:p>
            <a:r>
              <a:rPr lang="en-US" dirty="0"/>
              <a:t>“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sumberdaya</a:t>
            </a:r>
            <a:r>
              <a:rPr lang="en-US" dirty="0"/>
              <a:t> </a:t>
            </a:r>
            <a:r>
              <a:rPr lang="en-US" dirty="0" err="1"/>
              <a:t>agraria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terletak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ijin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(1)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”.</a:t>
            </a:r>
          </a:p>
          <a:p>
            <a:pPr>
              <a:buNone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ijin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sumberdaya</a:t>
            </a:r>
            <a:r>
              <a:rPr lang="en-US" dirty="0"/>
              <a:t>, </a:t>
            </a:r>
            <a:r>
              <a:rPr lang="en-US" b="1" dirty="0" err="1"/>
              <a:t>Pasal</a:t>
            </a:r>
            <a:r>
              <a:rPr lang="en-US" b="1" dirty="0"/>
              <a:t> 29 </a:t>
            </a:r>
            <a:r>
              <a:rPr lang="en-US" b="1" dirty="0" err="1"/>
              <a:t>ayat</a:t>
            </a:r>
            <a:r>
              <a:rPr lang="en-US" b="1" dirty="0"/>
              <a:t> (3) </a:t>
            </a:r>
            <a:r>
              <a:rPr lang="en-US" dirty="0" err="1"/>
              <a:t>menentukan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“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sumberdaya</a:t>
            </a:r>
            <a:r>
              <a:rPr lang="en-US" dirty="0"/>
              <a:t> </a:t>
            </a:r>
            <a:r>
              <a:rPr lang="en-US" dirty="0" err="1"/>
              <a:t>agraria</a:t>
            </a:r>
            <a:r>
              <a:rPr lang="en-US" dirty="0"/>
              <a:t> </a:t>
            </a:r>
            <a:r>
              <a:rPr lang="en-US" dirty="0" err="1"/>
              <a:t>terletak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, </a:t>
            </a:r>
            <a:r>
              <a:rPr lang="en-US" dirty="0" err="1"/>
              <a:t>tatacara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(1) </a:t>
            </a:r>
            <a:r>
              <a:rPr lang="en-US" dirty="0" err="1"/>
              <a:t>huruf</a:t>
            </a:r>
            <a:r>
              <a:rPr lang="en-US" dirty="0"/>
              <a:t> b, </a:t>
            </a:r>
            <a:r>
              <a:rPr lang="en-US" dirty="0" err="1"/>
              <a:t>meliputi</a:t>
            </a:r>
            <a:r>
              <a:rPr lang="en-US" dirty="0"/>
              <a:t> pula </a:t>
            </a:r>
            <a:r>
              <a:rPr lang="en-US" dirty="0" err="1"/>
              <a:t>tatacara</a:t>
            </a:r>
            <a:r>
              <a:rPr lang="en-US" dirty="0"/>
              <a:t> yang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ybs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3.Pengingakaran </a:t>
            </a:r>
            <a:r>
              <a:rPr lang="en-US" b="1" dirty="0" err="1"/>
              <a:t>terhadap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 </a:t>
            </a:r>
            <a:r>
              <a:rPr lang="en-US" b="1" dirty="0" err="1" smtClean="0"/>
              <a:t>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1. UU No. 4 </a:t>
            </a:r>
            <a:r>
              <a:rPr lang="en-US" dirty="0" err="1"/>
              <a:t>Tahun</a:t>
            </a:r>
            <a:r>
              <a:rPr lang="en-US" dirty="0"/>
              <a:t> 2009</a:t>
            </a:r>
            <a:br>
              <a:rPr lang="en-US" dirty="0"/>
            </a:br>
            <a:r>
              <a:rPr lang="en-US" dirty="0" err="1"/>
              <a:t>Undang-undang</a:t>
            </a:r>
            <a:r>
              <a:rPr lang="en-US" dirty="0"/>
              <a:t>  </a:t>
            </a:r>
            <a:r>
              <a:rPr lang="en-US" dirty="0" err="1"/>
              <a:t>Pertambangan</a:t>
            </a:r>
            <a:r>
              <a:rPr lang="en-US" dirty="0"/>
              <a:t> mineral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Batu</a:t>
            </a:r>
            <a:r>
              <a:rPr lang="en-US" dirty="0"/>
              <a:t> </a:t>
            </a:r>
            <a:r>
              <a:rPr lang="en-US" dirty="0" err="1"/>
              <a:t>bara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Di </a:t>
            </a:r>
            <a:r>
              <a:rPr lang="en-US" dirty="0" err="1"/>
              <a:t>lihat</a:t>
            </a:r>
            <a:r>
              <a:rPr lang="en-US" dirty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/>
              <a:t>kewenangan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 mineral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batubara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ketidak</a:t>
            </a:r>
            <a:r>
              <a:rPr lang="en-US" dirty="0"/>
              <a:t> </a:t>
            </a:r>
            <a:r>
              <a:rPr lang="en-US" dirty="0" err="1"/>
              <a:t>berpihakan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yang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dipergunakan</a:t>
            </a:r>
            <a:r>
              <a:rPr lang="en-US" dirty="0"/>
              <a:t> </a:t>
            </a:r>
            <a:r>
              <a:rPr lang="en-US" dirty="0" err="1"/>
              <a:t>sebesar-besarnya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kesejahtraan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mengantisifasi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konflik</a:t>
            </a:r>
            <a:r>
              <a:rPr lang="en-US" dirty="0"/>
              <a:t> internal </a:t>
            </a:r>
            <a:r>
              <a:rPr lang="en-US" dirty="0" err="1"/>
              <a:t>masyarakat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dikawasan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Wilayah </a:t>
            </a:r>
            <a:r>
              <a:rPr lang="en-US" dirty="0" err="1"/>
              <a:t>Pertambangan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Pasal</a:t>
            </a:r>
            <a:r>
              <a:rPr lang="en-US" dirty="0"/>
              <a:t> 9</a:t>
            </a:r>
            <a:br>
              <a:rPr lang="en-US" dirty="0"/>
            </a:br>
            <a:r>
              <a:rPr lang="en-US" dirty="0"/>
              <a:t>(1) WP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landasan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penetapan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(2) WP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(1)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berkoordinasi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berkonsultasi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Dewan</a:t>
            </a:r>
            <a:r>
              <a:rPr lang="en-US" dirty="0"/>
              <a:t> </a:t>
            </a:r>
            <a:r>
              <a:rPr lang="en-US" dirty="0" err="1"/>
              <a:t>Perwakilan</a:t>
            </a:r>
            <a:r>
              <a:rPr lang="en-US" dirty="0"/>
              <a:t> Rakyat </a:t>
            </a:r>
            <a:r>
              <a:rPr lang="en-US" dirty="0" err="1"/>
              <a:t>Republik</a:t>
            </a:r>
            <a:r>
              <a:rPr lang="en-US" dirty="0"/>
              <a:t> Indonesia.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PEMBAHASAN</a:t>
            </a:r>
            <a:br>
              <a:rPr lang="en-US" dirty="0"/>
            </a:b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9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pertimbangan</a:t>
            </a:r>
            <a:r>
              <a:rPr lang="en-US" dirty="0"/>
              <a:t> </a:t>
            </a:r>
            <a:r>
              <a:rPr lang="en-US" dirty="0" err="1"/>
              <a:t>khususKalau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tinjau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segi</a:t>
            </a:r>
            <a:r>
              <a:rPr lang="en-US" dirty="0"/>
              <a:t>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: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warganya</a:t>
            </a:r>
            <a:r>
              <a:rPr lang="en-US" dirty="0"/>
              <a:t> yang </a:t>
            </a:r>
            <a:r>
              <a:rPr lang="en-US" dirty="0" err="1"/>
              <a:t>berhak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mempegunakan</a:t>
            </a:r>
            <a:r>
              <a:rPr lang="en-US" dirty="0"/>
              <a:t> </a:t>
            </a:r>
            <a:r>
              <a:rPr lang="en-US" dirty="0" err="1"/>
              <a:t>tanah-tanah</a:t>
            </a:r>
            <a:r>
              <a:rPr lang="en-US" dirty="0"/>
              <a:t> liar </a:t>
            </a:r>
            <a:r>
              <a:rPr lang="en-US" dirty="0" err="1"/>
              <a:t>diwilayah</a:t>
            </a:r>
            <a:r>
              <a:rPr lang="en-US" dirty="0"/>
              <a:t> </a:t>
            </a:r>
            <a:r>
              <a:rPr lang="en-US" dirty="0" err="1"/>
              <a:t>kekuasaannya</a:t>
            </a:r>
            <a:r>
              <a:rPr lang="en-US" dirty="0"/>
              <a:t>.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mempergunakan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penguasa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.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ijin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disimpulkan</a:t>
            </a:r>
            <a:r>
              <a:rPr lang="en-US" dirty="0"/>
              <a:t> UU No. 4 </a:t>
            </a:r>
            <a:r>
              <a:rPr lang="en-US" dirty="0" err="1"/>
              <a:t>Tahun</a:t>
            </a:r>
            <a:r>
              <a:rPr lang="en-US" dirty="0"/>
              <a:t> 2009,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pengingkaran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2. UU. No. 41 TAHUN 1999 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Pasal</a:t>
            </a:r>
            <a:r>
              <a:rPr lang="en-US" dirty="0"/>
              <a:t> 4</a:t>
            </a:r>
            <a:br>
              <a:rPr lang="en-US" dirty="0"/>
            </a:br>
            <a:r>
              <a:rPr lang="en-US" dirty="0"/>
              <a:t>(1)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Indonesia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kekayaan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yang </a:t>
            </a:r>
            <a:r>
              <a:rPr lang="en-US" dirty="0" err="1"/>
              <a:t>terkandung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dalamnya</a:t>
            </a:r>
            <a:r>
              <a:rPr lang="en-US" dirty="0"/>
              <a:t> </a:t>
            </a:r>
            <a:r>
              <a:rPr lang="en-US" dirty="0" err="1"/>
              <a:t>dikuasai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Negara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sebesar-besar</a:t>
            </a:r>
            <a:r>
              <a:rPr lang="en-US" dirty="0"/>
              <a:t> </a:t>
            </a:r>
            <a:r>
              <a:rPr lang="en-US" dirty="0" err="1"/>
              <a:t>kemakmuran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(2)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Negara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(1)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wewenang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a.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mengurus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,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b. </a:t>
            </a:r>
            <a:r>
              <a:rPr lang="en-US" dirty="0" err="1"/>
              <a:t>Menetapkan</a:t>
            </a:r>
            <a:r>
              <a:rPr lang="en-US" dirty="0"/>
              <a:t> status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; </a:t>
            </a:r>
            <a:r>
              <a:rPr lang="en-US" dirty="0" err="1"/>
              <a:t>dan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c.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hubungan-hubungan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perbuatan-perbuatan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kehutanan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(3)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Negara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, </a:t>
            </a:r>
            <a:r>
              <a:rPr lang="en-US" dirty="0" err="1"/>
              <a:t>sepanjang</a:t>
            </a:r>
            <a:r>
              <a:rPr lang="en-US" dirty="0"/>
              <a:t> </a:t>
            </a:r>
            <a:r>
              <a:rPr lang="en-US" dirty="0" err="1"/>
              <a:t>kenyataan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keberadaannya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bertentangan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PEMBAHASAN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Pasal</a:t>
            </a:r>
            <a:r>
              <a:rPr lang="en-US" dirty="0"/>
              <a:t> 9</a:t>
            </a:r>
            <a:br>
              <a:rPr lang="en-US" dirty="0"/>
            </a:br>
            <a:r>
              <a:rPr lang="en-US" dirty="0"/>
              <a:t>(1)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iklim</a:t>
            </a:r>
            <a:r>
              <a:rPr lang="en-US" dirty="0"/>
              <a:t> </a:t>
            </a:r>
            <a:r>
              <a:rPr lang="en-US" dirty="0" err="1"/>
              <a:t>mikro</a:t>
            </a:r>
            <a:r>
              <a:rPr lang="en-US" dirty="0"/>
              <a:t>, </a:t>
            </a:r>
            <a:r>
              <a:rPr lang="en-US" dirty="0" err="1"/>
              <a:t>estetika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resapan</a:t>
            </a:r>
            <a:r>
              <a:rPr lang="en-US" dirty="0"/>
              <a:t> air, </a:t>
            </a:r>
            <a:r>
              <a:rPr lang="en-US" dirty="0" err="1"/>
              <a:t>disetiap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(2)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(1),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PEMBAHASAN</a:t>
            </a:r>
            <a:br>
              <a:rPr lang="en-US" dirty="0"/>
            </a:br>
            <a:r>
              <a:rPr lang="en-US" dirty="0"/>
              <a:t>Di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perkotaan</a:t>
            </a:r>
            <a:r>
              <a:rPr lang="en-US" dirty="0"/>
              <a:t> </a:t>
            </a:r>
            <a:r>
              <a:rPr lang="en-US" dirty="0" err="1"/>
              <a:t>sekalipun</a:t>
            </a:r>
            <a:r>
              <a:rPr lang="en-US" dirty="0"/>
              <a:t>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yang </a:t>
            </a:r>
            <a:r>
              <a:rPr lang="en-US" dirty="0" err="1"/>
              <a:t>notabena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9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seringkali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temukan</a:t>
            </a:r>
            <a:r>
              <a:rPr lang="en-US" dirty="0"/>
              <a:t> </a:t>
            </a:r>
            <a:r>
              <a:rPr lang="en-US" dirty="0" err="1"/>
              <a:t>pengingkaran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pengingkaran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 </a:t>
            </a:r>
            <a:r>
              <a:rPr lang="en-US" dirty="0" err="1"/>
              <a:t>perorangan</a:t>
            </a:r>
            <a:r>
              <a:rPr lang="en-US" dirty="0"/>
              <a:t>.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ditetapkannya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perseorangan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miliknya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lain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merubah</a:t>
            </a:r>
            <a:r>
              <a:rPr lang="en-US" dirty="0"/>
              <a:t> </a:t>
            </a:r>
            <a:r>
              <a:rPr lang="en-US" dirty="0" err="1"/>
              <a:t>ketetapan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Sehinga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disimpulkan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UU 41 </a:t>
            </a:r>
            <a:r>
              <a:rPr lang="en-US" dirty="0" err="1"/>
              <a:t>Tahun</a:t>
            </a:r>
            <a:r>
              <a:rPr lang="en-US" dirty="0"/>
              <a:t> 1999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pengingkaran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Autofit/>
          </a:bodyPr>
          <a:lstStyle/>
          <a:p>
            <a:r>
              <a:rPr lang="en-US" sz="1600" dirty="0"/>
              <a:t>UU No. 22 </a:t>
            </a:r>
            <a:r>
              <a:rPr lang="en-US" sz="1600" dirty="0" err="1"/>
              <a:t>Tahun</a:t>
            </a:r>
            <a:r>
              <a:rPr lang="en-US" sz="1600" dirty="0"/>
              <a:t> 2001 </a:t>
            </a:r>
            <a:r>
              <a:rPr lang="en-US" sz="1600" dirty="0" err="1"/>
              <a:t>Tentang</a:t>
            </a:r>
            <a:r>
              <a:rPr lang="en-US" sz="1600" dirty="0"/>
              <a:t> </a:t>
            </a:r>
            <a:r>
              <a:rPr lang="en-US" sz="1600" dirty="0" err="1"/>
              <a:t>Minyak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gas </a:t>
            </a:r>
            <a:r>
              <a:rPr lang="en-US" sz="1600" dirty="0" err="1"/>
              <a:t>bumi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PENGUASAAN DAN PENGGUNAAN</a:t>
            </a:r>
            <a:br>
              <a:rPr lang="en-US" sz="1600" dirty="0"/>
            </a:br>
            <a:r>
              <a:rPr lang="en-US" sz="1600" dirty="0" err="1"/>
              <a:t>Pasal</a:t>
            </a:r>
            <a:r>
              <a:rPr lang="en-US" sz="1600" dirty="0"/>
              <a:t> 4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(1) </a:t>
            </a:r>
            <a:r>
              <a:rPr lang="en-US" sz="1600" dirty="0" err="1"/>
              <a:t>Minyak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Gas </a:t>
            </a:r>
            <a:r>
              <a:rPr lang="en-US" sz="1600" dirty="0" err="1"/>
              <a:t>Bumi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sumber</a:t>
            </a:r>
            <a:r>
              <a:rPr lang="en-US" sz="1600" dirty="0"/>
              <a:t> </a:t>
            </a:r>
            <a:r>
              <a:rPr lang="en-US" sz="1600" dirty="0" err="1"/>
              <a:t>daya</a:t>
            </a:r>
            <a:r>
              <a:rPr lang="en-US" sz="1600" dirty="0"/>
              <a:t> </a:t>
            </a:r>
            <a:r>
              <a:rPr lang="en-US" sz="1600" dirty="0" err="1"/>
              <a:t>alam</a:t>
            </a:r>
            <a:r>
              <a:rPr lang="en-US" sz="1600" dirty="0"/>
              <a:t> </a:t>
            </a:r>
            <a:r>
              <a:rPr lang="en-US" sz="1600" dirty="0" err="1"/>
              <a:t>strategis</a:t>
            </a:r>
            <a:r>
              <a:rPr lang="en-US" sz="1600" dirty="0"/>
              <a:t> </a:t>
            </a:r>
            <a:r>
              <a:rPr lang="en-US" sz="1600" dirty="0" err="1"/>
              <a:t>takterbarukan</a:t>
            </a:r>
            <a:r>
              <a:rPr lang="en-US" sz="1600" dirty="0"/>
              <a:t> yang </a:t>
            </a:r>
            <a:r>
              <a:rPr lang="en-US" sz="1600" dirty="0" err="1"/>
              <a:t>terkandung</a:t>
            </a:r>
            <a:r>
              <a:rPr lang="en-US" sz="1600" dirty="0"/>
              <a:t> </a:t>
            </a:r>
            <a:r>
              <a:rPr lang="en-US" sz="1600" dirty="0" err="1"/>
              <a:t>di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Wilayah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Pertambangan</a:t>
            </a:r>
            <a:r>
              <a:rPr lang="en-US" sz="1600" dirty="0"/>
              <a:t> Indonesia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kekayaan</a:t>
            </a:r>
            <a:r>
              <a:rPr lang="en-US" sz="1600" dirty="0"/>
              <a:t> </a:t>
            </a:r>
            <a:r>
              <a:rPr lang="en-US" sz="1600" dirty="0" err="1"/>
              <a:t>nasional</a:t>
            </a:r>
            <a:r>
              <a:rPr lang="en-US" sz="1600" dirty="0"/>
              <a:t> yang </a:t>
            </a:r>
            <a:r>
              <a:rPr lang="en-US" sz="1600" dirty="0" err="1"/>
              <a:t>dikuasai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negara</a:t>
            </a:r>
            <a:r>
              <a:rPr lang="en-US" sz="1600" dirty="0"/>
              <a:t>.</a:t>
            </a:r>
            <a:br>
              <a:rPr lang="en-US" sz="1600" dirty="0"/>
            </a:br>
            <a:r>
              <a:rPr lang="en-US" sz="1600" dirty="0"/>
              <a:t>(2) </a:t>
            </a:r>
            <a:r>
              <a:rPr lang="en-US" sz="1600" dirty="0" err="1"/>
              <a:t>Penguasaan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Negara </a:t>
            </a:r>
            <a:r>
              <a:rPr lang="en-US" sz="1600" dirty="0" err="1"/>
              <a:t>sebagaimana</a:t>
            </a:r>
            <a:r>
              <a:rPr lang="en-US" sz="1600" dirty="0"/>
              <a:t> </a:t>
            </a:r>
            <a:r>
              <a:rPr lang="en-US" sz="1600" dirty="0" err="1"/>
              <a:t>dimaksud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ayat</a:t>
            </a:r>
            <a:r>
              <a:rPr lang="en-US" sz="1600" dirty="0"/>
              <a:t> (1) </a:t>
            </a:r>
            <a:r>
              <a:rPr lang="en-US" sz="1600" dirty="0" err="1"/>
              <a:t>diselenggarakan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Pemerintah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pemegang</a:t>
            </a:r>
            <a:r>
              <a:rPr lang="en-US" sz="1600" dirty="0"/>
              <a:t> </a:t>
            </a:r>
            <a:r>
              <a:rPr lang="en-US" sz="1600" dirty="0" err="1"/>
              <a:t>kekuasaan</a:t>
            </a:r>
            <a:r>
              <a:rPr lang="en-US" sz="1600" dirty="0"/>
              <a:t> </a:t>
            </a:r>
            <a:r>
              <a:rPr lang="en-US" sz="1600" dirty="0" err="1"/>
              <a:t>pertambangan</a:t>
            </a:r>
            <a:r>
              <a:rPr lang="en-US" sz="1600" dirty="0"/>
              <a:t>.</a:t>
            </a:r>
            <a:br>
              <a:rPr lang="en-US" sz="1600" dirty="0"/>
            </a:br>
            <a:r>
              <a:rPr lang="en-US" sz="1600" dirty="0"/>
              <a:t>(3) </a:t>
            </a:r>
            <a:r>
              <a:rPr lang="en-US" sz="1600" dirty="0" err="1"/>
              <a:t>Pemerintah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pemegang</a:t>
            </a:r>
            <a:r>
              <a:rPr lang="en-US" sz="1600" dirty="0"/>
              <a:t> </a:t>
            </a:r>
            <a:r>
              <a:rPr lang="en-US" sz="1600" dirty="0" err="1"/>
              <a:t>Kuasa</a:t>
            </a:r>
            <a:r>
              <a:rPr lang="en-US" sz="1600" dirty="0"/>
              <a:t> </a:t>
            </a:r>
            <a:r>
              <a:rPr lang="en-US" sz="1600" dirty="0" err="1"/>
              <a:t>Pertambangan</a:t>
            </a:r>
            <a:r>
              <a:rPr lang="en-US" sz="1600" dirty="0"/>
              <a:t> </a:t>
            </a:r>
            <a:r>
              <a:rPr lang="en-US" sz="1600" dirty="0" err="1"/>
              <a:t>membentuk</a:t>
            </a:r>
            <a:r>
              <a:rPr lang="en-US" sz="1600" dirty="0"/>
              <a:t> </a:t>
            </a:r>
            <a:r>
              <a:rPr lang="en-US" sz="1600" dirty="0" err="1"/>
              <a:t>Badan</a:t>
            </a:r>
            <a:r>
              <a:rPr lang="en-US" sz="1600" dirty="0"/>
              <a:t> </a:t>
            </a:r>
            <a:r>
              <a:rPr lang="en-US" sz="1600" dirty="0" err="1"/>
              <a:t>Pelaksana</a:t>
            </a:r>
            <a:r>
              <a:rPr lang="en-US" sz="1600" dirty="0"/>
              <a:t> </a:t>
            </a:r>
            <a:r>
              <a:rPr lang="en-US" sz="1600" dirty="0" err="1"/>
              <a:t>sebagaimana</a:t>
            </a:r>
            <a:r>
              <a:rPr lang="en-US" sz="1600" dirty="0"/>
              <a:t> </a:t>
            </a:r>
            <a:r>
              <a:rPr lang="en-US" sz="1600" dirty="0" err="1"/>
              <a:t>dimaksud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pasal</a:t>
            </a:r>
            <a:r>
              <a:rPr lang="en-US" sz="1600" dirty="0"/>
              <a:t> 1 </a:t>
            </a:r>
            <a:r>
              <a:rPr lang="en-US" sz="1600" dirty="0" err="1"/>
              <a:t>ayat</a:t>
            </a:r>
            <a:r>
              <a:rPr lang="en-US" sz="1600" dirty="0"/>
              <a:t> 23.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PEMBAHASAN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err="1" smtClean="0"/>
              <a:t>Pengakuan</a:t>
            </a:r>
            <a:r>
              <a:rPr lang="en-US" sz="1600" dirty="0" smtClean="0"/>
              <a:t> </a:t>
            </a:r>
            <a:r>
              <a:rPr lang="en-US" sz="1600" dirty="0" err="1"/>
              <a:t>hak</a:t>
            </a:r>
            <a:r>
              <a:rPr lang="en-US" sz="1600" dirty="0"/>
              <a:t> </a:t>
            </a:r>
            <a:r>
              <a:rPr lang="en-US" sz="1600" dirty="0" err="1"/>
              <a:t>ulayat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pemerintah</a:t>
            </a:r>
            <a:r>
              <a:rPr lang="en-US" sz="1600" dirty="0"/>
              <a:t> </a:t>
            </a:r>
            <a:r>
              <a:rPr lang="en-US" sz="1600" dirty="0" err="1"/>
              <a:t>sebatas</a:t>
            </a:r>
            <a:r>
              <a:rPr lang="en-US" sz="1600" dirty="0"/>
              <a:t> </a:t>
            </a:r>
            <a:r>
              <a:rPr lang="en-US" sz="1600" dirty="0" err="1"/>
              <a:t>hak</a:t>
            </a:r>
            <a:r>
              <a:rPr lang="en-US" sz="1600" dirty="0"/>
              <a:t> </a:t>
            </a:r>
            <a:r>
              <a:rPr lang="en-US" sz="1600" dirty="0" err="1"/>
              <a:t>ulayat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dipergunakan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pemerintah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kepentingan</a:t>
            </a:r>
            <a:r>
              <a:rPr lang="en-US" sz="1600" dirty="0"/>
              <a:t> Negara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bangsa</a:t>
            </a:r>
            <a:r>
              <a:rPr lang="en-US" sz="1600" dirty="0"/>
              <a:t>. </a:t>
            </a:r>
            <a:r>
              <a:rPr lang="en-US" sz="1600" dirty="0" err="1"/>
              <a:t>Apabila</a:t>
            </a:r>
            <a:r>
              <a:rPr lang="en-US" sz="1600" dirty="0"/>
              <a:t> </a:t>
            </a:r>
            <a:r>
              <a:rPr lang="en-US" sz="1600" dirty="0" err="1"/>
              <a:t>hak</a:t>
            </a:r>
            <a:r>
              <a:rPr lang="en-US" sz="1600" dirty="0"/>
              <a:t> </a:t>
            </a:r>
            <a:r>
              <a:rPr lang="en-US" sz="1600" dirty="0" err="1"/>
              <a:t>ulayat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dipakai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pemrintah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kepentingan</a:t>
            </a:r>
            <a:r>
              <a:rPr lang="en-US" sz="1600" dirty="0"/>
              <a:t> Negara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</a:t>
            </a:r>
            <a:r>
              <a:rPr lang="en-US" sz="1600" dirty="0" err="1"/>
              <a:t>otomatis</a:t>
            </a:r>
            <a:r>
              <a:rPr lang="en-US" sz="1600" dirty="0"/>
              <a:t> </a:t>
            </a:r>
            <a:r>
              <a:rPr lang="en-US" sz="1600" dirty="0" err="1"/>
              <a:t>hak</a:t>
            </a:r>
            <a:r>
              <a:rPr lang="en-US" sz="1600" dirty="0"/>
              <a:t> </a:t>
            </a:r>
            <a:r>
              <a:rPr lang="en-US" sz="1600" dirty="0" err="1"/>
              <a:t>ulayat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dikuasai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Negara.</a:t>
            </a:r>
            <a:br>
              <a:rPr lang="en-US" sz="1600" dirty="0"/>
            </a:br>
            <a:r>
              <a:rPr lang="en-US" sz="1600" dirty="0" err="1"/>
              <a:t>Begitu</a:t>
            </a:r>
            <a:r>
              <a:rPr lang="en-US" sz="1600" dirty="0"/>
              <a:t> pula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rencana</a:t>
            </a:r>
            <a:r>
              <a:rPr lang="en-US" sz="1600" dirty="0"/>
              <a:t> </a:t>
            </a:r>
            <a:r>
              <a:rPr lang="en-US" sz="1600" dirty="0" err="1"/>
              <a:t>pemerintah</a:t>
            </a:r>
            <a:r>
              <a:rPr lang="en-US" sz="1600" dirty="0"/>
              <a:t> </a:t>
            </a:r>
            <a:r>
              <a:rPr lang="en-US" sz="1600" dirty="0" err="1"/>
              <a:t>membangan</a:t>
            </a:r>
            <a:r>
              <a:rPr lang="en-US" sz="1600" dirty="0"/>
              <a:t> </a:t>
            </a:r>
            <a:r>
              <a:rPr lang="en-US" sz="1600" dirty="0" err="1"/>
              <a:t>pertambangan</a:t>
            </a:r>
            <a:r>
              <a:rPr lang="en-US" sz="1600" dirty="0"/>
              <a:t> </a:t>
            </a:r>
            <a:r>
              <a:rPr lang="en-US" sz="1600" dirty="0" err="1"/>
              <a:t>minyak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gas </a:t>
            </a:r>
            <a:r>
              <a:rPr lang="en-US" sz="1600" dirty="0" err="1"/>
              <a:t>bumi</a:t>
            </a:r>
            <a:r>
              <a:rPr lang="en-US" sz="1600" dirty="0"/>
              <a:t> </a:t>
            </a:r>
            <a:r>
              <a:rPr lang="en-US" sz="1600" dirty="0" err="1"/>
              <a:t>di</a:t>
            </a:r>
            <a:r>
              <a:rPr lang="en-US" sz="1600" dirty="0"/>
              <a:t> </a:t>
            </a:r>
            <a:r>
              <a:rPr lang="en-US" sz="1600" dirty="0" err="1"/>
              <a:t>wilayah</a:t>
            </a:r>
            <a:r>
              <a:rPr lang="en-US" sz="1600" dirty="0"/>
              <a:t> </a:t>
            </a:r>
            <a:r>
              <a:rPr lang="en-US" sz="1600" dirty="0" err="1"/>
              <a:t>hak</a:t>
            </a:r>
            <a:r>
              <a:rPr lang="en-US" sz="1600" dirty="0"/>
              <a:t> </a:t>
            </a:r>
            <a:r>
              <a:rPr lang="en-US" sz="1600" dirty="0" err="1"/>
              <a:t>ulayat</a:t>
            </a:r>
            <a:r>
              <a:rPr lang="en-US" sz="1600" dirty="0"/>
              <a:t>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persekutuan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adat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diharuskan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menyerahkan</a:t>
            </a:r>
            <a:r>
              <a:rPr lang="en-US" sz="1600" dirty="0"/>
              <a:t> </a:t>
            </a:r>
            <a:r>
              <a:rPr lang="en-US" sz="1600" dirty="0" err="1"/>
              <a:t>hak</a:t>
            </a:r>
            <a:r>
              <a:rPr lang="en-US" sz="1600" dirty="0"/>
              <a:t> </a:t>
            </a:r>
            <a:r>
              <a:rPr lang="en-US" sz="1600" dirty="0" err="1"/>
              <a:t>ulayat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tanah</a:t>
            </a:r>
            <a:r>
              <a:rPr lang="en-US" sz="1600" dirty="0"/>
              <a:t> yang </a:t>
            </a:r>
            <a:r>
              <a:rPr lang="en-US" sz="1600" dirty="0" err="1"/>
              <a:t>dikuasai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Negara yang </a:t>
            </a:r>
            <a:r>
              <a:rPr lang="en-US" sz="1600" dirty="0" err="1"/>
              <a:t>nantinya</a:t>
            </a:r>
            <a:r>
              <a:rPr lang="en-US" sz="1600" dirty="0"/>
              <a:t> </a:t>
            </a:r>
            <a:r>
              <a:rPr lang="en-US" sz="1600" dirty="0" err="1"/>
              <a:t>dipakai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salah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</a:t>
            </a:r>
            <a:r>
              <a:rPr lang="en-US" sz="1600" dirty="0" err="1"/>
              <a:t>kekayaan</a:t>
            </a:r>
            <a:r>
              <a:rPr lang="en-US" sz="1600" dirty="0"/>
              <a:t> </a:t>
            </a:r>
            <a:r>
              <a:rPr lang="en-US" sz="1600" dirty="0" err="1"/>
              <a:t>nasional</a:t>
            </a:r>
            <a:r>
              <a:rPr lang="en-US" sz="1600" dirty="0"/>
              <a:t> yang </a:t>
            </a:r>
            <a:r>
              <a:rPr lang="en-US" sz="1600" dirty="0" err="1"/>
              <a:t>dikuasai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Negara.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Pasal</a:t>
            </a:r>
            <a:r>
              <a:rPr lang="en-US" dirty="0"/>
              <a:t> 20</a:t>
            </a:r>
            <a:br>
              <a:rPr lang="en-US" dirty="0"/>
            </a:br>
            <a:r>
              <a:rPr lang="en-US" dirty="0"/>
              <a:t>(1) Data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survey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Eksplorasi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Eksploitasi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 Negara yang </a:t>
            </a:r>
            <a:r>
              <a:rPr lang="en-US" dirty="0" err="1"/>
              <a:t>dikuasai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(2) Data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Usaha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Usaha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Wilayah </a:t>
            </a:r>
            <a:r>
              <a:rPr lang="en-US" dirty="0" err="1"/>
              <a:t>kerjanya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Usaha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Usaha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(3)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berakhir</a:t>
            </a:r>
            <a:r>
              <a:rPr lang="en-US" dirty="0"/>
              <a:t>, </a:t>
            </a:r>
            <a:r>
              <a:rPr lang="en-US" dirty="0" err="1"/>
              <a:t>Badan</a:t>
            </a:r>
            <a:r>
              <a:rPr lang="en-US" dirty="0"/>
              <a:t> Usaha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Usaha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menyerahkan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data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Mentri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pelaksana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(4) </a:t>
            </a:r>
            <a:r>
              <a:rPr lang="en-US" dirty="0" err="1"/>
              <a:t>Kerahasiaan</a:t>
            </a:r>
            <a:r>
              <a:rPr lang="en-US" dirty="0"/>
              <a:t> data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Usaha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Usaha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Wilayah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ditentukan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(5)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, </a:t>
            </a:r>
            <a:r>
              <a:rPr lang="en-US" dirty="0" err="1"/>
              <a:t>mengelola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data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(1)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(2)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merencanakan</a:t>
            </a:r>
            <a:r>
              <a:rPr lang="en-US" dirty="0"/>
              <a:t> </a:t>
            </a:r>
            <a:r>
              <a:rPr lang="en-US" dirty="0" err="1"/>
              <a:t>penyiapan</a:t>
            </a:r>
            <a:r>
              <a:rPr lang="en-US" dirty="0"/>
              <a:t> </a:t>
            </a:r>
            <a:r>
              <a:rPr lang="en-US" dirty="0" err="1"/>
              <a:t>pembukaan</a:t>
            </a:r>
            <a:r>
              <a:rPr lang="en-US" dirty="0"/>
              <a:t> Wilayah </a:t>
            </a:r>
            <a:r>
              <a:rPr lang="en-US" dirty="0" err="1"/>
              <a:t>Kerja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(6)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,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, </a:t>
            </a:r>
            <a:r>
              <a:rPr lang="en-US" dirty="0" err="1"/>
              <a:t>kerahasiaan</a:t>
            </a:r>
            <a:r>
              <a:rPr lang="en-US" dirty="0"/>
              <a:t>, </a:t>
            </a:r>
            <a:r>
              <a:rPr lang="en-US" dirty="0" err="1"/>
              <a:t>pengelolaaan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data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ayat</a:t>
            </a:r>
            <a:r>
              <a:rPr lang="en-US" dirty="0"/>
              <a:t> (1), </a:t>
            </a:r>
            <a:r>
              <a:rPr lang="en-US" dirty="0" err="1"/>
              <a:t>ayat</a:t>
            </a:r>
            <a:r>
              <a:rPr lang="en-US" dirty="0"/>
              <a:t> (2), </a:t>
            </a:r>
            <a:r>
              <a:rPr lang="en-US" dirty="0" err="1"/>
              <a:t>ayat</a:t>
            </a:r>
            <a:r>
              <a:rPr lang="en-US" dirty="0"/>
              <a:t> (3), </a:t>
            </a:r>
            <a:r>
              <a:rPr lang="en-US" dirty="0" err="1"/>
              <a:t>ayat</a:t>
            </a:r>
            <a:r>
              <a:rPr lang="en-US" dirty="0"/>
              <a:t> (4), </a:t>
            </a:r>
            <a:r>
              <a:rPr lang="en-US" dirty="0" err="1"/>
              <a:t>ayat</a:t>
            </a:r>
            <a:r>
              <a:rPr lang="en-US" dirty="0"/>
              <a:t> (5)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PEMBAHASAN</a:t>
            </a:r>
            <a:br>
              <a:rPr lang="en-US" dirty="0"/>
            </a:br>
            <a:r>
              <a:rPr lang="en-US" dirty="0" err="1"/>
              <a:t>Melihat</a:t>
            </a:r>
            <a:r>
              <a:rPr lang="en-US" dirty="0"/>
              <a:t> Dari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20 UU 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Gas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eksplorasi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eksploitasi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 Negara yang </a:t>
            </a:r>
            <a:r>
              <a:rPr lang="en-US" dirty="0" err="1"/>
              <a:t>dikuasai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gas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berbentuk</a:t>
            </a:r>
            <a:r>
              <a:rPr lang="en-US" dirty="0"/>
              <a:t> BUMN </a:t>
            </a:r>
            <a:r>
              <a:rPr lang="en-US" dirty="0" err="1"/>
              <a:t>tetap</a:t>
            </a:r>
            <a:r>
              <a:rPr lang="en-US" dirty="0"/>
              <a:t> Negara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komposisinya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,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.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asfek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yang </a:t>
            </a:r>
            <a:r>
              <a:rPr lang="en-US" dirty="0" err="1"/>
              <a:t>dikuasai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perseorangan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,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gas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. </a:t>
            </a:r>
            <a:endParaRPr lang="en-US" dirty="0" smtClean="0"/>
          </a:p>
          <a:p>
            <a:pPr lvl="0"/>
            <a:r>
              <a:rPr lang="en-US" dirty="0" smtClean="0"/>
              <a:t>Di </a:t>
            </a:r>
            <a:r>
              <a:rPr lang="en-US" dirty="0" err="1"/>
              <a:t>sinilah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pengingkaran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ulayat</a:t>
            </a:r>
            <a:r>
              <a:rPr lang="en-US" dirty="0"/>
              <a:t>, </a:t>
            </a:r>
            <a:r>
              <a:rPr lang="en-US" dirty="0" err="1"/>
              <a:t>kekawatiran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yang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diwilayah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yang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dipergunakan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 </a:t>
            </a:r>
            <a:r>
              <a:rPr lang="en-US" dirty="0" err="1"/>
              <a:t>berdampak</a:t>
            </a:r>
            <a:r>
              <a:rPr lang="en-US" dirty="0"/>
              <a:t> </a:t>
            </a:r>
            <a:r>
              <a:rPr lang="en-US" dirty="0" err="1"/>
              <a:t>bencana</a:t>
            </a:r>
            <a:r>
              <a:rPr lang="en-US" dirty="0"/>
              <a:t> </a:t>
            </a:r>
            <a:r>
              <a:rPr lang="en-US" dirty="0" err="1"/>
              <a:t>berkepanjangan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ditanggulangi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kerusakan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.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pasrah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kenyataan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hadapi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317</TotalTime>
  <Words>777</Words>
  <Application>Microsoft Office PowerPoint</Application>
  <PresentationFormat>On-screen Show (4:3)</PresentationFormat>
  <Paragraphs>74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Hak Ulayat dan Hukum Adat</vt:lpstr>
      <vt:lpstr>  Pengertian Hak ulayat </vt:lpstr>
      <vt:lpstr>Slide 3</vt:lpstr>
      <vt:lpstr>Slide 4</vt:lpstr>
      <vt:lpstr>Kriteria penentu masih ada atau tidaknya hak ulayat (Sumardjono, 1999)</vt:lpstr>
      <vt:lpstr>Subyek hak masyarakat atas wilayah adatnya (hak ulayat) Masyarakat hukum adat</vt:lpstr>
      <vt:lpstr>Obyek hak masyarakat atas wilayah adatnya (hak ulayat)</vt:lpstr>
      <vt:lpstr>Wewenang Masyarakat Adat atas Tanah dan Sumber Daya Hutan</vt:lpstr>
      <vt:lpstr>Wewenang masyarakat adat  </vt:lpstr>
      <vt:lpstr>Wilayah Hukum adat</vt:lpstr>
      <vt:lpstr>Hukum adat dalam masyarakat Minangkabau</vt:lpstr>
      <vt:lpstr>2.Pengakuan Hak ulayat dan perundang-undangan</vt:lpstr>
      <vt:lpstr>Slide 13</vt:lpstr>
      <vt:lpstr>Slide 14</vt:lpstr>
      <vt:lpstr>Slide 15</vt:lpstr>
      <vt:lpstr>Slide 16</vt:lpstr>
      <vt:lpstr>3.Pengingakaran terhadap hukum adat</vt:lpstr>
      <vt:lpstr>Slide 18</vt:lpstr>
      <vt:lpstr>Slide 19</vt:lpstr>
      <vt:lpstr>Slide 20</vt:lpstr>
      <vt:lpstr>Slide 21</vt:lpstr>
      <vt:lpstr>Slide 22</vt:lpstr>
      <vt:lpstr>Slide 23</vt:lpstr>
    </vt:vector>
  </TitlesOfParts>
  <Company>windows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Hak Ulayat dan Hukum Adat</dc:title>
  <dc:creator>advan</dc:creator>
  <cp:lastModifiedBy>Yonariza</cp:lastModifiedBy>
  <cp:revision>10</cp:revision>
  <dcterms:created xsi:type="dcterms:W3CDTF">2011-08-21T14:35:37Z</dcterms:created>
  <dcterms:modified xsi:type="dcterms:W3CDTF">2013-09-18T05:08:44Z</dcterms:modified>
</cp:coreProperties>
</file>